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xml" ContentType="application/vnd.openxmlformats-officedocument.presentationml.tags+xml"/>
  <Override PartName="/ppt/notesSlides/notesSlide1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3.xml" ContentType="application/vnd.openxmlformats-officedocument.presentationml.tags+xml"/>
  <Override PartName="/ppt/notesSlides/notesSlide1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4.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1.xml" ContentType="application/vnd.openxmlformats-officedocument.presentationml.notesSlide+xml"/>
  <Override PartName="/ppt/tags/tag5.xml" ContentType="application/vnd.openxmlformats-officedocument.presentationml.tags+xml"/>
  <Override PartName="/ppt/notesSlides/notesSlide2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6.xml" ContentType="application/vnd.openxmlformats-officedocument.presentationml.tags+xml"/>
  <Override PartName="/ppt/notesSlides/notesSlide27.xml" ContentType="application/vnd.openxmlformats-officedocument.presentationml.notesSlide+xml"/>
  <Override PartName="/ppt/tags/tag7.xml" ContentType="application/vnd.openxmlformats-officedocument.presentationml.tags+xml"/>
  <Override PartName="/ppt/notesSlides/notesSlide2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ags/tag8.xml" ContentType="application/vnd.openxmlformats-officedocument.presentationml.tags+xml"/>
  <Override PartName="/ppt/notesSlides/notesSlide29.xml" ContentType="application/vnd.openxmlformats-officedocument.presentationml.notesSlide+xml"/>
  <Override PartName="/ppt/tags/tag9.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41"/>
  </p:notesMasterIdLst>
  <p:sldIdLst>
    <p:sldId id="477" r:id="rId5"/>
    <p:sldId id="514" r:id="rId6"/>
    <p:sldId id="478" r:id="rId7"/>
    <p:sldId id="491" r:id="rId8"/>
    <p:sldId id="498" r:id="rId9"/>
    <p:sldId id="486" r:id="rId10"/>
    <p:sldId id="488" r:id="rId11"/>
    <p:sldId id="495" r:id="rId12"/>
    <p:sldId id="497" r:id="rId13"/>
    <p:sldId id="520" r:id="rId14"/>
    <p:sldId id="496" r:id="rId15"/>
    <p:sldId id="499" r:id="rId16"/>
    <p:sldId id="521" r:id="rId17"/>
    <p:sldId id="500" r:id="rId18"/>
    <p:sldId id="502" r:id="rId19"/>
    <p:sldId id="507" r:id="rId20"/>
    <p:sldId id="506" r:id="rId21"/>
    <p:sldId id="509" r:id="rId22"/>
    <p:sldId id="515" r:id="rId23"/>
    <p:sldId id="533" r:id="rId24"/>
    <p:sldId id="534" r:id="rId25"/>
    <p:sldId id="535" r:id="rId26"/>
    <p:sldId id="510" r:id="rId27"/>
    <p:sldId id="526" r:id="rId28"/>
    <p:sldId id="531" r:id="rId29"/>
    <p:sldId id="513" r:id="rId30"/>
    <p:sldId id="528" r:id="rId31"/>
    <p:sldId id="536" r:id="rId32"/>
    <p:sldId id="512" r:id="rId33"/>
    <p:sldId id="522" r:id="rId34"/>
    <p:sldId id="537" r:id="rId35"/>
    <p:sldId id="530" r:id="rId36"/>
    <p:sldId id="516" r:id="rId37"/>
    <p:sldId id="529" r:id="rId38"/>
    <p:sldId id="527" r:id="rId39"/>
    <p:sldId id="524" r:id="rId40"/>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75" autoAdjust="0"/>
    <p:restoredTop sz="64153" autoAdjust="0"/>
  </p:normalViewPr>
  <p:slideViewPr>
    <p:cSldViewPr snapToGrid="0">
      <p:cViewPr varScale="1">
        <p:scale>
          <a:sx n="63" d="100"/>
          <a:sy n="63" d="100"/>
        </p:scale>
        <p:origin x="2131" y="43"/>
      </p:cViewPr>
      <p:guideLst>
        <p:guide orient="horz" pos="2160"/>
        <p:guide pos="2880"/>
      </p:guideLst>
    </p:cSldViewPr>
  </p:slideViewPr>
  <p:outlineViewPr>
    <p:cViewPr>
      <p:scale>
        <a:sx n="33" d="100"/>
        <a:sy n="33" d="100"/>
      </p:scale>
      <p:origin x="0" y="-3653"/>
    </p:cViewPr>
  </p:outlineViewPr>
  <p:notesTextViewPr>
    <p:cViewPr>
      <p:scale>
        <a:sx n="200" d="100"/>
        <a:sy n="200" d="100"/>
      </p:scale>
      <p:origin x="0" y="0"/>
    </p:cViewPr>
  </p:notesTextViewPr>
  <p:sorterViewPr>
    <p:cViewPr>
      <p:scale>
        <a:sx n="100" d="100"/>
        <a:sy n="100" d="100"/>
      </p:scale>
      <p:origin x="0" y="0"/>
    </p:cViewPr>
  </p:sorterViewPr>
  <p:notesViewPr>
    <p:cSldViewPr snapToGrid="0">
      <p:cViewPr varScale="1">
        <p:scale>
          <a:sx n="62" d="100"/>
          <a:sy n="62" d="100"/>
        </p:scale>
        <p:origin x="3139" y="5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dirty="0">
                <a:latin typeface="Calibri" panose="020F0502020204030204" pitchFamily="34" charset="0"/>
                <a:cs typeface="Calibri" panose="020F0502020204030204" pitchFamily="34" charset="0"/>
              </a:rPr>
              <a:t>US average ppm sulfur in gasoline</a:t>
            </a:r>
          </a:p>
        </c:rich>
      </c:tx>
      <c:layout>
        <c:manualLayout>
          <c:xMode val="edge"/>
          <c:yMode val="edge"/>
          <c:x val="0.18180555555555555"/>
          <c:y val="3.0899493208633964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barChart>
        <c:barDir val="col"/>
        <c:grouping val="clustered"/>
        <c:varyColors val="0"/>
        <c:ser>
          <c:idx val="0"/>
          <c:order val="0"/>
          <c:tx>
            <c:strRef>
              <c:f>'epa opis sulfur credits'!$I$40</c:f>
              <c:strCache>
                <c:ptCount val="1"/>
                <c:pt idx="0">
                  <c:v>Sulfur VWA</c:v>
                </c:pt>
              </c:strCache>
            </c:strRef>
          </c:tx>
          <c:spPr>
            <a:gradFill rotWithShape="1">
              <a:gsLst>
                <a:gs pos="0">
                  <a:schemeClr val="accent3">
                    <a:tint val="96000"/>
                    <a:satMod val="130000"/>
                    <a:lumMod val="114000"/>
                  </a:schemeClr>
                </a:gs>
                <a:gs pos="60000">
                  <a:schemeClr val="accent3">
                    <a:tint val="100000"/>
                    <a:satMod val="106000"/>
                    <a:lumMod val="110000"/>
                  </a:schemeClr>
                </a:gs>
                <a:gs pos="100000">
                  <a:schemeClr val="accent3"/>
                </a:gs>
              </a:gsLst>
              <a:lin ang="5400000" scaled="0"/>
            </a:gradFill>
            <a:ln>
              <a:noFill/>
            </a:ln>
            <a:effectLst/>
            <a:scene3d>
              <a:camera prst="orthographicFront">
                <a:rot lat="0" lon="0" rev="0"/>
              </a:camera>
              <a:lightRig rig="threePt" dir="t">
                <a:rot lat="0" lon="0" rev="4800000"/>
              </a:lightRig>
            </a:scene3d>
            <a:sp3d>
              <a:bevelT w="69850" h="31750"/>
            </a:sp3d>
          </c:spPr>
          <c:invertIfNegative val="0"/>
          <c:dPt>
            <c:idx val="6"/>
            <c:invertIfNegative val="0"/>
            <c:bubble3D val="0"/>
            <c:spPr>
              <a:solidFill>
                <a:schemeClr val="tx1"/>
              </a:solidFill>
              <a:ln>
                <a:noFill/>
              </a:ln>
              <a:effectLst/>
              <a:scene3d>
                <a:camera prst="orthographicFront">
                  <a:rot lat="0" lon="0" rev="0"/>
                </a:camera>
                <a:lightRig rig="threePt" dir="t">
                  <a:rot lat="0" lon="0" rev="4800000"/>
                </a:lightRig>
              </a:scene3d>
              <a:sp3d>
                <a:bevelT w="69850" h="31750"/>
              </a:sp3d>
            </c:spPr>
            <c:extLst>
              <c:ext xmlns:c16="http://schemas.microsoft.com/office/drawing/2014/chart" uri="{C3380CC4-5D6E-409C-BE32-E72D297353CC}">
                <c16:uniqueId val="{00000001-6FCE-49BD-B756-BF7DAA89ED7F}"/>
              </c:ext>
            </c:extLst>
          </c:dPt>
          <c:dPt>
            <c:idx val="7"/>
            <c:invertIfNegative val="0"/>
            <c:bubble3D val="0"/>
            <c:spPr>
              <a:solidFill>
                <a:schemeClr val="tx1"/>
              </a:solidFill>
              <a:ln>
                <a:noFill/>
              </a:ln>
              <a:effectLst/>
              <a:scene3d>
                <a:camera prst="orthographicFront">
                  <a:rot lat="0" lon="0" rev="0"/>
                </a:camera>
                <a:lightRig rig="threePt" dir="t">
                  <a:rot lat="0" lon="0" rev="4800000"/>
                </a:lightRig>
              </a:scene3d>
              <a:sp3d>
                <a:bevelT w="69850" h="31750"/>
              </a:sp3d>
            </c:spPr>
            <c:extLst>
              <c:ext xmlns:c16="http://schemas.microsoft.com/office/drawing/2014/chart" uri="{C3380CC4-5D6E-409C-BE32-E72D297353CC}">
                <c16:uniqueId val="{00000003-6FCE-49BD-B756-BF7DAA89ED7F}"/>
              </c:ext>
            </c:extLst>
          </c:dPt>
          <c:dLbls>
            <c:dLbl>
              <c:idx val="6"/>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FF0000"/>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6FCE-49BD-B756-BF7DAA89ED7F}"/>
                </c:ext>
              </c:extLst>
            </c:dLbl>
            <c:dLbl>
              <c:idx val="7"/>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FF0000"/>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3-6FCE-49BD-B756-BF7DAA89ED7F}"/>
                </c:ext>
              </c:extLst>
            </c:dLbl>
            <c:dLbl>
              <c:idx val="8"/>
              <c:delete val="1"/>
              <c:extLst>
                <c:ext xmlns:c15="http://schemas.microsoft.com/office/drawing/2012/chart" uri="{CE6537A1-D6FC-4f65-9D91-7224C49458BB}"/>
                <c:ext xmlns:c16="http://schemas.microsoft.com/office/drawing/2014/chart" uri="{C3380CC4-5D6E-409C-BE32-E72D297353CC}">
                  <c16:uniqueId val="{00000004-6FCE-49BD-B756-BF7DAA89ED7F}"/>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'epa opis sulfur credits'!$B$41:$B$51</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'epa opis sulfur credits'!$I$41:$I$51</c:f>
              <c:numCache>
                <c:formatCode>General</c:formatCode>
                <c:ptCount val="11"/>
                <c:pt idx="0">
                  <c:v>31.49</c:v>
                </c:pt>
                <c:pt idx="1">
                  <c:v>30.72</c:v>
                </c:pt>
                <c:pt idx="2">
                  <c:v>28.83</c:v>
                </c:pt>
                <c:pt idx="3">
                  <c:v>26.61</c:v>
                </c:pt>
                <c:pt idx="4">
                  <c:v>24.51</c:v>
                </c:pt>
                <c:pt idx="5">
                  <c:v>23.85</c:v>
                </c:pt>
                <c:pt idx="6">
                  <c:v>21.2</c:v>
                </c:pt>
                <c:pt idx="7">
                  <c:v>20.5</c:v>
                </c:pt>
                <c:pt idx="8">
                  <c:v>0</c:v>
                </c:pt>
                <c:pt idx="9">
                  <c:v>10</c:v>
                </c:pt>
                <c:pt idx="10">
                  <c:v>10</c:v>
                </c:pt>
              </c:numCache>
            </c:numRef>
          </c:val>
          <c:extLst>
            <c:ext xmlns:c16="http://schemas.microsoft.com/office/drawing/2014/chart" uri="{C3380CC4-5D6E-409C-BE32-E72D297353CC}">
              <c16:uniqueId val="{00000002-6FCE-49BD-B756-BF7DAA89ED7F}"/>
            </c:ext>
          </c:extLst>
        </c:ser>
        <c:dLbls>
          <c:dLblPos val="inEnd"/>
          <c:showLegendKey val="0"/>
          <c:showVal val="1"/>
          <c:showCatName val="0"/>
          <c:showSerName val="0"/>
          <c:showPercent val="0"/>
          <c:showBubbleSize val="0"/>
        </c:dLbls>
        <c:gapWidth val="100"/>
        <c:overlap val="-24"/>
        <c:axId val="737679248"/>
        <c:axId val="566031632"/>
      </c:barChart>
      <c:catAx>
        <c:axId val="737679248"/>
        <c:scaling>
          <c:orientation val="minMax"/>
        </c:scaling>
        <c:delete val="0"/>
        <c:axPos val="b"/>
        <c:numFmt formatCode="0" sourceLinked="0"/>
        <c:majorTickMark val="none"/>
        <c:minorTickMark val="none"/>
        <c:tickLblPos val="nextTo"/>
        <c:spPr>
          <a:noFill/>
          <a:ln w="12700"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66031632"/>
        <c:crosses val="autoZero"/>
        <c:auto val="1"/>
        <c:lblAlgn val="ctr"/>
        <c:lblOffset val="100"/>
        <c:tickMarkSkip val="1"/>
        <c:noMultiLvlLbl val="0"/>
      </c:catAx>
      <c:valAx>
        <c:axId val="566031632"/>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37679248"/>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312149940452026"/>
          <c:y val="0.18581738934624886"/>
          <c:w val="0.64097263439513219"/>
          <c:h val="0.71951813727922365"/>
        </c:manualLayout>
      </c:layout>
      <c:scatterChart>
        <c:scatterStyle val="lineMarker"/>
        <c:varyColors val="0"/>
        <c:ser>
          <c:idx val="0"/>
          <c:order val="0"/>
          <c:tx>
            <c:strRef>
              <c:f>Sheet1!$B$1</c:f>
              <c:strCache>
                <c:ptCount val="1"/>
                <c:pt idx="0">
                  <c:v>current
process</c:v>
                </c:pt>
              </c:strCache>
            </c:strRef>
          </c:tx>
          <c:spPr>
            <a:ln w="38100" cap="rnd">
              <a:noFill/>
              <a:round/>
            </a:ln>
            <a:effectLst/>
          </c:spPr>
          <c:marker>
            <c:symbol val="circle"/>
            <c:size val="5"/>
            <c:spPr>
              <a:solidFill>
                <a:srgbClr val="FF0000"/>
              </a:solidFill>
              <a:ln w="9525">
                <a:solidFill>
                  <a:srgbClr val="FF0000"/>
                </a:solidFill>
              </a:ln>
              <a:effectLst/>
            </c:spPr>
          </c:marker>
          <c:trendline>
            <c:spPr>
              <a:ln w="28575" cap="rnd" cmpd="sng">
                <a:solidFill>
                  <a:srgbClr val="FF0000"/>
                </a:solidFill>
                <a:prstDash val="solid"/>
              </a:ln>
              <a:effectLst/>
            </c:spPr>
            <c:trendlineType val="log"/>
            <c:dispRSqr val="0"/>
            <c:dispEq val="0"/>
          </c:trendline>
          <c:xVal>
            <c:numRef>
              <c:f>Sheet1!$A$2:$A$5</c:f>
              <c:numCache>
                <c:formatCode>General</c:formatCode>
                <c:ptCount val="4"/>
                <c:pt idx="0">
                  <c:v>10</c:v>
                </c:pt>
                <c:pt idx="1">
                  <c:v>30</c:v>
                </c:pt>
                <c:pt idx="2">
                  <c:v>50</c:v>
                </c:pt>
                <c:pt idx="3">
                  <c:v>80</c:v>
                </c:pt>
              </c:numCache>
            </c:numRef>
          </c:xVal>
          <c:yVal>
            <c:numRef>
              <c:f>Sheet1!$B$2:$B$5</c:f>
              <c:numCache>
                <c:formatCode>General</c:formatCode>
                <c:ptCount val="4"/>
                <c:pt idx="0">
                  <c:v>-6.4</c:v>
                </c:pt>
                <c:pt idx="1">
                  <c:v>-4.0999999999999996</c:v>
                </c:pt>
                <c:pt idx="2">
                  <c:v>-3</c:v>
                </c:pt>
                <c:pt idx="3">
                  <c:v>-2</c:v>
                </c:pt>
              </c:numCache>
            </c:numRef>
          </c:yVal>
          <c:smooth val="0"/>
          <c:extLst>
            <c:ext xmlns:c16="http://schemas.microsoft.com/office/drawing/2014/chart" uri="{C3380CC4-5D6E-409C-BE32-E72D297353CC}">
              <c16:uniqueId val="{00000000-D187-4D94-9531-39A43F09E420}"/>
            </c:ext>
          </c:extLst>
        </c:ser>
        <c:dLbls>
          <c:showLegendKey val="0"/>
          <c:showVal val="0"/>
          <c:showCatName val="0"/>
          <c:showSerName val="0"/>
          <c:showPercent val="0"/>
          <c:showBubbleSize val="0"/>
        </c:dLbls>
        <c:axId val="997101272"/>
        <c:axId val="997102256"/>
      </c:scatterChart>
      <c:valAx>
        <c:axId val="997101272"/>
        <c:scaling>
          <c:orientation val="minMax"/>
          <c:max val="90"/>
          <c:min val="0"/>
        </c:scaling>
        <c:delete val="0"/>
        <c:axPos val="b"/>
        <c:minorGridlines>
          <c:spPr>
            <a:ln w="9525" cap="flat" cmpd="sng" algn="ctr">
              <a:solidFill>
                <a:schemeClr val="bg1">
                  <a:lumMod val="65000"/>
                  <a:lumOff val="35000"/>
                </a:schemeClr>
              </a:solidFill>
              <a:prstDash val="dash"/>
              <a:round/>
            </a:ln>
            <a:effectLst/>
          </c:spPr>
        </c:minorGridlines>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Product sulfur ppm</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high"/>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97102256"/>
        <c:crosses val="autoZero"/>
        <c:crossBetween val="midCat"/>
        <c:minorUnit val="20"/>
      </c:valAx>
      <c:valAx>
        <c:axId val="997102256"/>
        <c:scaling>
          <c:orientation val="minMax"/>
          <c:min val="-8"/>
        </c:scaling>
        <c:delete val="0"/>
        <c:axPos val="l"/>
        <c:title>
          <c:tx>
            <c:rich>
              <a:bodyPr rot="0" spcFirstLastPara="1" vertOverflow="ellipsis" wrap="square" anchor="ctr" anchorCtr="1"/>
              <a:lstStyle/>
              <a:p>
                <a:pPr>
                  <a:defRPr sz="1330" b="0" i="0" u="none" strike="noStrike" kern="1200" baseline="0">
                    <a:solidFill>
                      <a:schemeClr val="tx1">
                        <a:lumMod val="65000"/>
                        <a:lumOff val="35000"/>
                      </a:schemeClr>
                    </a:solidFill>
                    <a:latin typeface="+mn-lt"/>
                    <a:ea typeface="+mn-ea"/>
                    <a:cs typeface="+mn-cs"/>
                  </a:defRPr>
                </a:pPr>
                <a:r>
                  <a:rPr lang="el-GR" dirty="0"/>
                  <a:t>Δ</a:t>
                </a:r>
                <a:endParaRPr lang="en-US" dirty="0"/>
              </a:p>
              <a:p>
                <a:pPr>
                  <a:defRPr/>
                </a:pPr>
                <a:r>
                  <a:rPr lang="en-US" dirty="0"/>
                  <a:t>RON</a:t>
                </a:r>
              </a:p>
              <a:p>
                <a:pPr>
                  <a:defRPr/>
                </a:pPr>
                <a:r>
                  <a:rPr lang="en-US" dirty="0"/>
                  <a:t>octane </a:t>
                </a:r>
              </a:p>
              <a:p>
                <a:pPr>
                  <a:defRPr/>
                </a:pPr>
                <a:r>
                  <a:rPr lang="en-US" dirty="0"/>
                  <a:t> </a:t>
                </a:r>
              </a:p>
            </c:rich>
          </c:tx>
          <c:overlay val="0"/>
          <c:spPr>
            <a:noFill/>
            <a:ln>
              <a:noFill/>
            </a:ln>
            <a:effectLst/>
          </c:spPr>
          <c:txPr>
            <a:bodyPr rot="0" spcFirstLastPara="1" vertOverflow="ellipsis"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bg1">
                <a:lumMod val="65000"/>
                <a:lumOff val="3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97101272"/>
        <c:crosses val="autoZero"/>
        <c:crossBetween val="midCat"/>
      </c:valAx>
      <c:spPr>
        <a:noFill/>
        <a:ln>
          <a:noFill/>
        </a:ln>
        <a:effectLst/>
      </c:spPr>
    </c:plotArea>
    <c:legend>
      <c:legendPos val="r"/>
      <c:legendEntry>
        <c:idx val="1"/>
        <c:delete val="1"/>
      </c:legendEntry>
      <c:layout>
        <c:manualLayout>
          <c:xMode val="edge"/>
          <c:yMode val="edge"/>
          <c:x val="0.77539668821340324"/>
          <c:y val="0.21865519641032882"/>
          <c:w val="0.20101990637542413"/>
          <c:h val="0.2926207932745826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Sheet1!$B$1</c:f>
              <c:strCache>
                <c:ptCount val="1"/>
                <c:pt idx="0">
                  <c:v>ultimate</c:v>
                </c:pt>
              </c:strCache>
            </c:strRef>
          </c:tx>
          <c:spPr>
            <a:ln w="38100" cap="rnd">
              <a:noFill/>
              <a:round/>
            </a:ln>
            <a:effectLst/>
          </c:spPr>
          <c:marker>
            <c:symbol val="circle"/>
            <c:size val="5"/>
            <c:spPr>
              <a:solidFill>
                <a:schemeClr val="accent2"/>
              </a:solidFill>
              <a:ln w="9525">
                <a:solidFill>
                  <a:schemeClr val="accent2"/>
                </a:solidFill>
              </a:ln>
              <a:effectLst/>
            </c:spPr>
          </c:marker>
          <c:trendline>
            <c:spPr>
              <a:ln w="28575" cap="rnd" cmpd="sng">
                <a:solidFill>
                  <a:schemeClr val="accent2"/>
                </a:solidFill>
                <a:prstDash val="solid"/>
              </a:ln>
              <a:effectLst/>
            </c:spPr>
            <c:trendlineType val="log"/>
            <c:dispRSqr val="0"/>
            <c:dispEq val="0"/>
          </c:trendline>
          <c:xVal>
            <c:numRef>
              <c:f>Sheet1!$A$2:$A$5</c:f>
              <c:numCache>
                <c:formatCode>General</c:formatCode>
                <c:ptCount val="4"/>
                <c:pt idx="0">
                  <c:v>10</c:v>
                </c:pt>
                <c:pt idx="1">
                  <c:v>30</c:v>
                </c:pt>
                <c:pt idx="2">
                  <c:v>50</c:v>
                </c:pt>
                <c:pt idx="3">
                  <c:v>80</c:v>
                </c:pt>
              </c:numCache>
            </c:numRef>
          </c:xVal>
          <c:yVal>
            <c:numRef>
              <c:f>Sheet1!$B$2:$B$5</c:f>
              <c:numCache>
                <c:formatCode>General</c:formatCode>
                <c:ptCount val="4"/>
                <c:pt idx="0">
                  <c:v>-1.9</c:v>
                </c:pt>
                <c:pt idx="1">
                  <c:v>-1.2</c:v>
                </c:pt>
                <c:pt idx="2">
                  <c:v>-0.8</c:v>
                </c:pt>
                <c:pt idx="3">
                  <c:v>-0.5</c:v>
                </c:pt>
              </c:numCache>
            </c:numRef>
          </c:yVal>
          <c:smooth val="0"/>
          <c:extLst>
            <c:ext xmlns:c16="http://schemas.microsoft.com/office/drawing/2014/chart" uri="{C3380CC4-5D6E-409C-BE32-E72D297353CC}">
              <c16:uniqueId val="{00000000-D187-4D94-9531-39A43F09E420}"/>
            </c:ext>
          </c:extLst>
        </c:ser>
        <c:ser>
          <c:idx val="1"/>
          <c:order val="1"/>
          <c:tx>
            <c:strRef>
              <c:f>Sheet1!$C$1</c:f>
              <c:strCache>
                <c:ptCount val="1"/>
                <c:pt idx="0">
                  <c:v>current
process</c:v>
                </c:pt>
              </c:strCache>
            </c:strRef>
          </c:tx>
          <c:spPr>
            <a:ln w="25400" cap="rnd">
              <a:noFill/>
              <a:round/>
            </a:ln>
            <a:effectLst/>
          </c:spPr>
          <c:marker>
            <c:symbol val="circle"/>
            <c:size val="5"/>
            <c:spPr>
              <a:solidFill>
                <a:srgbClr val="FF0000"/>
              </a:solidFill>
              <a:ln w="9525">
                <a:solidFill>
                  <a:srgbClr val="FF0000"/>
                </a:solidFill>
              </a:ln>
              <a:effectLst/>
            </c:spPr>
          </c:marker>
          <c:trendline>
            <c:spPr>
              <a:ln w="28575" cap="rnd">
                <a:solidFill>
                  <a:srgbClr val="FF0000"/>
                </a:solidFill>
                <a:prstDash val="solid"/>
              </a:ln>
              <a:effectLst/>
            </c:spPr>
            <c:trendlineType val="log"/>
            <c:dispRSqr val="0"/>
            <c:dispEq val="0"/>
          </c:trendline>
          <c:xVal>
            <c:numRef>
              <c:f>Sheet1!$A$2:$A$5</c:f>
              <c:numCache>
                <c:formatCode>General</c:formatCode>
                <c:ptCount val="4"/>
                <c:pt idx="0">
                  <c:v>10</c:v>
                </c:pt>
                <c:pt idx="1">
                  <c:v>30</c:v>
                </c:pt>
                <c:pt idx="2">
                  <c:v>50</c:v>
                </c:pt>
                <c:pt idx="3">
                  <c:v>80</c:v>
                </c:pt>
              </c:numCache>
            </c:numRef>
          </c:xVal>
          <c:yVal>
            <c:numRef>
              <c:f>Sheet1!$C$2:$C$5</c:f>
              <c:numCache>
                <c:formatCode>General</c:formatCode>
                <c:ptCount val="4"/>
                <c:pt idx="0">
                  <c:v>-6.4</c:v>
                </c:pt>
                <c:pt idx="1">
                  <c:v>-4.0999999999999996</c:v>
                </c:pt>
                <c:pt idx="2">
                  <c:v>-3</c:v>
                </c:pt>
                <c:pt idx="3">
                  <c:v>-2</c:v>
                </c:pt>
              </c:numCache>
            </c:numRef>
          </c:yVal>
          <c:smooth val="0"/>
          <c:extLst>
            <c:ext xmlns:c16="http://schemas.microsoft.com/office/drawing/2014/chart" uri="{C3380CC4-5D6E-409C-BE32-E72D297353CC}">
              <c16:uniqueId val="{00000001-D187-4D94-9531-39A43F09E420}"/>
            </c:ext>
          </c:extLst>
        </c:ser>
        <c:dLbls>
          <c:showLegendKey val="0"/>
          <c:showVal val="0"/>
          <c:showCatName val="0"/>
          <c:showSerName val="0"/>
          <c:showPercent val="0"/>
          <c:showBubbleSize val="0"/>
        </c:dLbls>
        <c:axId val="997101272"/>
        <c:axId val="997102256"/>
      </c:scatterChart>
      <c:valAx>
        <c:axId val="997101272"/>
        <c:scaling>
          <c:orientation val="minMax"/>
          <c:max val="90"/>
          <c:min val="0"/>
        </c:scaling>
        <c:delete val="0"/>
        <c:axPos val="b"/>
        <c:minorGridlines>
          <c:spPr>
            <a:ln w="9525" cap="flat" cmpd="sng" algn="ctr">
              <a:solidFill>
                <a:schemeClr val="bg1">
                  <a:lumMod val="65000"/>
                  <a:lumOff val="35000"/>
                </a:schemeClr>
              </a:solidFill>
              <a:prstDash val="dash"/>
              <a:round/>
            </a:ln>
            <a:effectLst/>
          </c:spPr>
        </c:minorGridlines>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Product sulfur ppm</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high"/>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97102256"/>
        <c:crosses val="autoZero"/>
        <c:crossBetween val="midCat"/>
        <c:minorUnit val="20"/>
      </c:valAx>
      <c:valAx>
        <c:axId val="997102256"/>
        <c:scaling>
          <c:orientation val="minMax"/>
          <c:min val="-8"/>
        </c:scaling>
        <c:delete val="0"/>
        <c:axPos val="l"/>
        <c:title>
          <c:tx>
            <c:rich>
              <a:bodyPr rot="0" spcFirstLastPara="1" vertOverflow="ellipsis" wrap="square" anchor="ctr" anchorCtr="1"/>
              <a:lstStyle/>
              <a:p>
                <a:pPr>
                  <a:defRPr sz="1330" b="0" i="0" u="none" strike="noStrike" kern="1200" baseline="0">
                    <a:solidFill>
                      <a:schemeClr val="tx1">
                        <a:lumMod val="65000"/>
                        <a:lumOff val="35000"/>
                      </a:schemeClr>
                    </a:solidFill>
                    <a:latin typeface="+mn-lt"/>
                    <a:ea typeface="+mn-ea"/>
                    <a:cs typeface="+mn-cs"/>
                  </a:defRPr>
                </a:pPr>
                <a:r>
                  <a:rPr lang="el-GR" dirty="0"/>
                  <a:t>Δ</a:t>
                </a:r>
                <a:endParaRPr lang="en-US" dirty="0"/>
              </a:p>
              <a:p>
                <a:pPr>
                  <a:defRPr/>
                </a:pPr>
                <a:r>
                  <a:rPr lang="en-US" dirty="0"/>
                  <a:t>RON</a:t>
                </a:r>
              </a:p>
              <a:p>
                <a:pPr>
                  <a:defRPr/>
                </a:pPr>
                <a:r>
                  <a:rPr lang="en-US" dirty="0"/>
                  <a:t>octane </a:t>
                </a:r>
              </a:p>
              <a:p>
                <a:pPr>
                  <a:defRPr/>
                </a:pPr>
                <a:r>
                  <a:rPr lang="en-US" dirty="0"/>
                  <a:t> </a:t>
                </a:r>
              </a:p>
            </c:rich>
          </c:tx>
          <c:overlay val="0"/>
          <c:spPr>
            <a:noFill/>
            <a:ln>
              <a:noFill/>
            </a:ln>
            <a:effectLst/>
          </c:spPr>
          <c:txPr>
            <a:bodyPr rot="0" spcFirstLastPara="1" vertOverflow="ellipsis"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bg1">
                <a:lumMod val="65000"/>
                <a:lumOff val="3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97101272"/>
        <c:crosses val="autoZero"/>
        <c:crossBetween val="midCat"/>
      </c:valAx>
      <c:spPr>
        <a:noFill/>
        <a:ln>
          <a:noFill/>
        </a:ln>
        <a:effectLst/>
      </c:spPr>
    </c:plotArea>
    <c:legend>
      <c:legendPos val="r"/>
      <c:legendEntry>
        <c:idx val="2"/>
        <c:delete val="1"/>
      </c:legendEntry>
      <c:legendEntry>
        <c:idx val="3"/>
        <c:delete val="1"/>
      </c:legendEntry>
      <c:layout>
        <c:manualLayout>
          <c:xMode val="edge"/>
          <c:yMode val="edge"/>
          <c:x val="0.77108813252438801"/>
          <c:y val="8.6167120209965739E-2"/>
          <c:w val="0.19886562853091652"/>
          <c:h val="0.2926207932745826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dirty="0">
                <a:latin typeface="Calibri" panose="020F0502020204030204" pitchFamily="34" charset="0"/>
                <a:cs typeface="Calibri" panose="020F0502020204030204" pitchFamily="34" charset="0"/>
              </a:rPr>
              <a:t>US average ppm sulfur in gasoline</a:t>
            </a:r>
          </a:p>
        </c:rich>
      </c:tx>
      <c:layout>
        <c:manualLayout>
          <c:xMode val="edge"/>
          <c:yMode val="edge"/>
          <c:x val="0.18180555555555555"/>
          <c:y val="3.0899493208633964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barChart>
        <c:barDir val="col"/>
        <c:grouping val="clustered"/>
        <c:varyColors val="0"/>
        <c:ser>
          <c:idx val="0"/>
          <c:order val="0"/>
          <c:tx>
            <c:strRef>
              <c:f>'epa opis sulfur credits'!$I$40</c:f>
              <c:strCache>
                <c:ptCount val="1"/>
                <c:pt idx="0">
                  <c:v>Sulfur VWA</c:v>
                </c:pt>
              </c:strCache>
            </c:strRef>
          </c:tx>
          <c:spPr>
            <a:gradFill rotWithShape="1">
              <a:gsLst>
                <a:gs pos="0">
                  <a:schemeClr val="accent3">
                    <a:tint val="96000"/>
                    <a:satMod val="130000"/>
                    <a:lumMod val="114000"/>
                  </a:schemeClr>
                </a:gs>
                <a:gs pos="60000">
                  <a:schemeClr val="accent3">
                    <a:tint val="100000"/>
                    <a:satMod val="106000"/>
                    <a:lumMod val="110000"/>
                  </a:schemeClr>
                </a:gs>
                <a:gs pos="100000">
                  <a:schemeClr val="accent3"/>
                </a:gs>
              </a:gsLst>
              <a:lin ang="5400000" scaled="0"/>
            </a:gradFill>
            <a:ln>
              <a:noFill/>
            </a:ln>
            <a:effectLst/>
            <a:scene3d>
              <a:camera prst="orthographicFront">
                <a:rot lat="0" lon="0" rev="0"/>
              </a:camera>
              <a:lightRig rig="threePt" dir="t">
                <a:rot lat="0" lon="0" rev="4800000"/>
              </a:lightRig>
            </a:scene3d>
            <a:sp3d>
              <a:bevelT w="69850" h="31750"/>
            </a:sp3d>
          </c:spPr>
          <c:invertIfNegative val="0"/>
          <c:dPt>
            <c:idx val="6"/>
            <c:invertIfNegative val="0"/>
            <c:bubble3D val="0"/>
            <c:spPr>
              <a:solidFill>
                <a:schemeClr val="tx1"/>
              </a:solidFill>
              <a:ln>
                <a:noFill/>
              </a:ln>
              <a:effectLst/>
              <a:scene3d>
                <a:camera prst="orthographicFront">
                  <a:rot lat="0" lon="0" rev="0"/>
                </a:camera>
                <a:lightRig rig="threePt" dir="t">
                  <a:rot lat="0" lon="0" rev="4800000"/>
                </a:lightRig>
              </a:scene3d>
              <a:sp3d>
                <a:bevelT w="69850" h="31750"/>
              </a:sp3d>
            </c:spPr>
            <c:extLst>
              <c:ext xmlns:c16="http://schemas.microsoft.com/office/drawing/2014/chart" uri="{C3380CC4-5D6E-409C-BE32-E72D297353CC}">
                <c16:uniqueId val="{00000001-6FCE-49BD-B756-BF7DAA89ED7F}"/>
              </c:ext>
            </c:extLst>
          </c:dPt>
          <c:dPt>
            <c:idx val="7"/>
            <c:invertIfNegative val="0"/>
            <c:bubble3D val="0"/>
            <c:spPr>
              <a:solidFill>
                <a:schemeClr val="tx1"/>
              </a:solidFill>
              <a:ln>
                <a:noFill/>
              </a:ln>
              <a:effectLst/>
              <a:scene3d>
                <a:camera prst="orthographicFront">
                  <a:rot lat="0" lon="0" rev="0"/>
                </a:camera>
                <a:lightRig rig="threePt" dir="t">
                  <a:rot lat="0" lon="0" rev="4800000"/>
                </a:lightRig>
              </a:scene3d>
              <a:sp3d>
                <a:bevelT w="69850" h="31750"/>
              </a:sp3d>
            </c:spPr>
            <c:extLst>
              <c:ext xmlns:c16="http://schemas.microsoft.com/office/drawing/2014/chart" uri="{C3380CC4-5D6E-409C-BE32-E72D297353CC}">
                <c16:uniqueId val="{00000003-6FCE-49BD-B756-BF7DAA89ED7F}"/>
              </c:ext>
            </c:extLst>
          </c:dPt>
          <c:dLbls>
            <c:dLbl>
              <c:idx val="6"/>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FF0000"/>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6FCE-49BD-B756-BF7DAA89ED7F}"/>
                </c:ext>
              </c:extLst>
            </c:dLbl>
            <c:dLbl>
              <c:idx val="7"/>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FF0000"/>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3-6FCE-49BD-B756-BF7DAA89ED7F}"/>
                </c:ext>
              </c:extLst>
            </c:dLbl>
            <c:dLbl>
              <c:idx val="8"/>
              <c:delete val="1"/>
              <c:extLst>
                <c:ext xmlns:c15="http://schemas.microsoft.com/office/drawing/2012/chart" uri="{CE6537A1-D6FC-4f65-9D91-7224C49458BB}"/>
                <c:ext xmlns:c16="http://schemas.microsoft.com/office/drawing/2014/chart" uri="{C3380CC4-5D6E-409C-BE32-E72D297353CC}">
                  <c16:uniqueId val="{00000004-6FCE-49BD-B756-BF7DAA89ED7F}"/>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'epa opis sulfur credits'!$B$41:$B$51</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'epa opis sulfur credits'!$I$41:$I$51</c:f>
              <c:numCache>
                <c:formatCode>General</c:formatCode>
                <c:ptCount val="11"/>
                <c:pt idx="0">
                  <c:v>31.49</c:v>
                </c:pt>
                <c:pt idx="1">
                  <c:v>30.72</c:v>
                </c:pt>
                <c:pt idx="2">
                  <c:v>28.83</c:v>
                </c:pt>
                <c:pt idx="3">
                  <c:v>26.61</c:v>
                </c:pt>
                <c:pt idx="4">
                  <c:v>24.51</c:v>
                </c:pt>
                <c:pt idx="5">
                  <c:v>23.85</c:v>
                </c:pt>
                <c:pt idx="6">
                  <c:v>21.2</c:v>
                </c:pt>
                <c:pt idx="7">
                  <c:v>20.5</c:v>
                </c:pt>
                <c:pt idx="8">
                  <c:v>0</c:v>
                </c:pt>
                <c:pt idx="9">
                  <c:v>10</c:v>
                </c:pt>
                <c:pt idx="10">
                  <c:v>10</c:v>
                </c:pt>
              </c:numCache>
            </c:numRef>
          </c:val>
          <c:extLst>
            <c:ext xmlns:c16="http://schemas.microsoft.com/office/drawing/2014/chart" uri="{C3380CC4-5D6E-409C-BE32-E72D297353CC}">
              <c16:uniqueId val="{00000002-6FCE-49BD-B756-BF7DAA89ED7F}"/>
            </c:ext>
          </c:extLst>
        </c:ser>
        <c:dLbls>
          <c:dLblPos val="inEnd"/>
          <c:showLegendKey val="0"/>
          <c:showVal val="1"/>
          <c:showCatName val="0"/>
          <c:showSerName val="0"/>
          <c:showPercent val="0"/>
          <c:showBubbleSize val="0"/>
        </c:dLbls>
        <c:gapWidth val="100"/>
        <c:overlap val="-24"/>
        <c:axId val="737679248"/>
        <c:axId val="566031632"/>
      </c:barChart>
      <c:catAx>
        <c:axId val="737679248"/>
        <c:scaling>
          <c:orientation val="minMax"/>
        </c:scaling>
        <c:delete val="0"/>
        <c:axPos val="b"/>
        <c:numFmt formatCode="0" sourceLinked="0"/>
        <c:majorTickMark val="none"/>
        <c:minorTickMark val="none"/>
        <c:tickLblPos val="nextTo"/>
        <c:spPr>
          <a:noFill/>
          <a:ln w="12700"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66031632"/>
        <c:crosses val="autoZero"/>
        <c:auto val="1"/>
        <c:lblAlgn val="ctr"/>
        <c:lblOffset val="100"/>
        <c:tickMarkSkip val="1"/>
        <c:noMultiLvlLbl val="0"/>
      </c:catAx>
      <c:valAx>
        <c:axId val="566031632"/>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37679248"/>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Sheet1!$B$1</c:f>
              <c:strCache>
                <c:ptCount val="1"/>
                <c:pt idx="0">
                  <c:v>ultimate</c:v>
                </c:pt>
              </c:strCache>
            </c:strRef>
          </c:tx>
          <c:spPr>
            <a:ln w="38100" cap="rnd">
              <a:noFill/>
              <a:round/>
            </a:ln>
            <a:effectLst/>
          </c:spPr>
          <c:marker>
            <c:symbol val="circle"/>
            <c:size val="5"/>
            <c:spPr>
              <a:solidFill>
                <a:schemeClr val="accent2"/>
              </a:solidFill>
              <a:ln w="9525">
                <a:solidFill>
                  <a:schemeClr val="accent2"/>
                </a:solidFill>
              </a:ln>
              <a:effectLst/>
            </c:spPr>
          </c:marker>
          <c:trendline>
            <c:spPr>
              <a:ln w="28575" cap="rnd" cmpd="sng">
                <a:solidFill>
                  <a:schemeClr val="accent2"/>
                </a:solidFill>
                <a:prstDash val="solid"/>
              </a:ln>
              <a:effectLst/>
            </c:spPr>
            <c:trendlineType val="log"/>
            <c:dispRSqr val="0"/>
            <c:dispEq val="0"/>
          </c:trendline>
          <c:xVal>
            <c:numRef>
              <c:f>Sheet1!$A$2:$A$5</c:f>
              <c:numCache>
                <c:formatCode>General</c:formatCode>
                <c:ptCount val="4"/>
                <c:pt idx="0">
                  <c:v>10</c:v>
                </c:pt>
                <c:pt idx="1">
                  <c:v>30</c:v>
                </c:pt>
                <c:pt idx="2">
                  <c:v>50</c:v>
                </c:pt>
                <c:pt idx="3">
                  <c:v>80</c:v>
                </c:pt>
              </c:numCache>
            </c:numRef>
          </c:xVal>
          <c:yVal>
            <c:numRef>
              <c:f>Sheet1!$B$2:$B$5</c:f>
              <c:numCache>
                <c:formatCode>General</c:formatCode>
                <c:ptCount val="4"/>
                <c:pt idx="0">
                  <c:v>-1.9</c:v>
                </c:pt>
                <c:pt idx="1">
                  <c:v>-1.2</c:v>
                </c:pt>
                <c:pt idx="2">
                  <c:v>-0.8</c:v>
                </c:pt>
                <c:pt idx="3">
                  <c:v>-0.5</c:v>
                </c:pt>
              </c:numCache>
            </c:numRef>
          </c:yVal>
          <c:smooth val="0"/>
          <c:extLst>
            <c:ext xmlns:c16="http://schemas.microsoft.com/office/drawing/2014/chart" uri="{C3380CC4-5D6E-409C-BE32-E72D297353CC}">
              <c16:uniqueId val="{00000000-D187-4D94-9531-39A43F09E420}"/>
            </c:ext>
          </c:extLst>
        </c:ser>
        <c:ser>
          <c:idx val="1"/>
          <c:order val="1"/>
          <c:tx>
            <c:strRef>
              <c:f>Sheet1!$C$1</c:f>
              <c:strCache>
                <c:ptCount val="1"/>
                <c:pt idx="0">
                  <c:v>current
process</c:v>
                </c:pt>
              </c:strCache>
            </c:strRef>
          </c:tx>
          <c:spPr>
            <a:ln w="25400" cap="rnd">
              <a:noFill/>
              <a:round/>
            </a:ln>
            <a:effectLst/>
          </c:spPr>
          <c:marker>
            <c:symbol val="circle"/>
            <c:size val="5"/>
            <c:spPr>
              <a:solidFill>
                <a:srgbClr val="FF0000"/>
              </a:solidFill>
              <a:ln w="9525">
                <a:solidFill>
                  <a:srgbClr val="FF0000"/>
                </a:solidFill>
              </a:ln>
              <a:effectLst/>
            </c:spPr>
          </c:marker>
          <c:trendline>
            <c:spPr>
              <a:ln w="28575" cap="rnd">
                <a:solidFill>
                  <a:srgbClr val="FF0000"/>
                </a:solidFill>
                <a:prstDash val="solid"/>
              </a:ln>
              <a:effectLst/>
            </c:spPr>
            <c:trendlineType val="log"/>
            <c:dispRSqr val="0"/>
            <c:dispEq val="0"/>
          </c:trendline>
          <c:xVal>
            <c:numRef>
              <c:f>Sheet1!$A$2:$A$5</c:f>
              <c:numCache>
                <c:formatCode>General</c:formatCode>
                <c:ptCount val="4"/>
                <c:pt idx="0">
                  <c:v>10</c:v>
                </c:pt>
                <c:pt idx="1">
                  <c:v>30</c:v>
                </c:pt>
                <c:pt idx="2">
                  <c:v>50</c:v>
                </c:pt>
                <c:pt idx="3">
                  <c:v>80</c:v>
                </c:pt>
              </c:numCache>
            </c:numRef>
          </c:xVal>
          <c:yVal>
            <c:numRef>
              <c:f>Sheet1!$C$2:$C$5</c:f>
              <c:numCache>
                <c:formatCode>General</c:formatCode>
                <c:ptCount val="4"/>
                <c:pt idx="0">
                  <c:v>-6.4</c:v>
                </c:pt>
                <c:pt idx="1">
                  <c:v>-4.0999999999999996</c:v>
                </c:pt>
                <c:pt idx="2">
                  <c:v>-3</c:v>
                </c:pt>
                <c:pt idx="3">
                  <c:v>-2</c:v>
                </c:pt>
              </c:numCache>
            </c:numRef>
          </c:yVal>
          <c:smooth val="0"/>
          <c:extLst>
            <c:ext xmlns:c16="http://schemas.microsoft.com/office/drawing/2014/chart" uri="{C3380CC4-5D6E-409C-BE32-E72D297353CC}">
              <c16:uniqueId val="{00000001-D187-4D94-9531-39A43F09E420}"/>
            </c:ext>
          </c:extLst>
        </c:ser>
        <c:dLbls>
          <c:showLegendKey val="0"/>
          <c:showVal val="0"/>
          <c:showCatName val="0"/>
          <c:showSerName val="0"/>
          <c:showPercent val="0"/>
          <c:showBubbleSize val="0"/>
        </c:dLbls>
        <c:axId val="997101272"/>
        <c:axId val="997102256"/>
      </c:scatterChart>
      <c:valAx>
        <c:axId val="997101272"/>
        <c:scaling>
          <c:orientation val="minMax"/>
          <c:max val="90"/>
          <c:min val="0"/>
        </c:scaling>
        <c:delete val="0"/>
        <c:axPos val="b"/>
        <c:minorGridlines>
          <c:spPr>
            <a:ln w="9525" cap="flat" cmpd="sng" algn="ctr">
              <a:solidFill>
                <a:schemeClr val="bg1">
                  <a:lumMod val="65000"/>
                  <a:lumOff val="35000"/>
                </a:schemeClr>
              </a:solidFill>
              <a:prstDash val="dash"/>
              <a:round/>
            </a:ln>
            <a:effectLst/>
          </c:spPr>
        </c:minorGridlines>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Product sulfur ppm</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high"/>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97102256"/>
        <c:crosses val="autoZero"/>
        <c:crossBetween val="midCat"/>
        <c:minorUnit val="20"/>
      </c:valAx>
      <c:valAx>
        <c:axId val="997102256"/>
        <c:scaling>
          <c:orientation val="minMax"/>
          <c:min val="-8"/>
        </c:scaling>
        <c:delete val="0"/>
        <c:axPos val="l"/>
        <c:title>
          <c:tx>
            <c:rich>
              <a:bodyPr rot="0" spcFirstLastPara="1" vertOverflow="ellipsis" wrap="square" anchor="ctr" anchorCtr="1"/>
              <a:lstStyle/>
              <a:p>
                <a:pPr>
                  <a:defRPr sz="1330" b="0" i="0" u="none" strike="noStrike" kern="1200" baseline="0">
                    <a:solidFill>
                      <a:schemeClr val="tx1">
                        <a:lumMod val="65000"/>
                        <a:lumOff val="35000"/>
                      </a:schemeClr>
                    </a:solidFill>
                    <a:latin typeface="+mn-lt"/>
                    <a:ea typeface="+mn-ea"/>
                    <a:cs typeface="+mn-cs"/>
                  </a:defRPr>
                </a:pPr>
                <a:r>
                  <a:rPr lang="el-GR" dirty="0"/>
                  <a:t>Δ</a:t>
                </a:r>
                <a:endParaRPr lang="en-US" dirty="0"/>
              </a:p>
              <a:p>
                <a:pPr>
                  <a:defRPr/>
                </a:pPr>
                <a:r>
                  <a:rPr lang="en-US" dirty="0"/>
                  <a:t>RON</a:t>
                </a:r>
              </a:p>
              <a:p>
                <a:pPr>
                  <a:defRPr/>
                </a:pPr>
                <a:r>
                  <a:rPr lang="en-US" dirty="0"/>
                  <a:t>octane </a:t>
                </a:r>
              </a:p>
              <a:p>
                <a:pPr>
                  <a:defRPr/>
                </a:pPr>
                <a:r>
                  <a:rPr lang="en-US" dirty="0"/>
                  <a:t> </a:t>
                </a:r>
              </a:p>
            </c:rich>
          </c:tx>
          <c:overlay val="0"/>
          <c:spPr>
            <a:noFill/>
            <a:ln>
              <a:noFill/>
            </a:ln>
            <a:effectLst/>
          </c:spPr>
          <c:txPr>
            <a:bodyPr rot="0" spcFirstLastPara="1" vertOverflow="ellipsis"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bg1">
                <a:lumMod val="65000"/>
                <a:lumOff val="3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97101272"/>
        <c:crosses val="autoZero"/>
        <c:crossBetween val="midCat"/>
      </c:valAx>
      <c:spPr>
        <a:noFill/>
        <a:ln>
          <a:noFill/>
        </a:ln>
        <a:effectLst/>
      </c:spPr>
    </c:plotArea>
    <c:legend>
      <c:legendPos val="r"/>
      <c:legendEntry>
        <c:idx val="2"/>
        <c:delete val="1"/>
      </c:legendEntry>
      <c:legendEntry>
        <c:idx val="3"/>
        <c:delete val="1"/>
      </c:legendEntry>
      <c:layout>
        <c:manualLayout>
          <c:xMode val="edge"/>
          <c:yMode val="edge"/>
          <c:x val="0.77108813252438801"/>
          <c:y val="8.6167120209965739E-2"/>
          <c:w val="0.19886562853091652"/>
          <c:h val="0.2926207932745826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584014056171282"/>
          <c:y val="0.18581738934624886"/>
          <c:w val="0.60825401911035981"/>
          <c:h val="0.71951813727922365"/>
        </c:manualLayout>
      </c:layout>
      <c:scatterChart>
        <c:scatterStyle val="lineMarker"/>
        <c:varyColors val="0"/>
        <c:ser>
          <c:idx val="0"/>
          <c:order val="0"/>
          <c:tx>
            <c:strRef>
              <c:f>Sheet1!$B$1</c:f>
              <c:strCache>
                <c:ptCount val="1"/>
                <c:pt idx="0">
                  <c:v>current</c:v>
                </c:pt>
              </c:strCache>
            </c:strRef>
          </c:tx>
          <c:spPr>
            <a:ln w="38100" cap="rnd">
              <a:noFill/>
              <a:round/>
            </a:ln>
            <a:effectLst/>
          </c:spPr>
          <c:marker>
            <c:symbol val="circle"/>
            <c:size val="5"/>
            <c:spPr>
              <a:solidFill>
                <a:srgbClr val="FF0000"/>
              </a:solidFill>
              <a:ln w="9525">
                <a:solidFill>
                  <a:srgbClr val="FF0000"/>
                </a:solidFill>
              </a:ln>
              <a:effectLst/>
            </c:spPr>
          </c:marker>
          <c:trendline>
            <c:spPr>
              <a:ln w="28575" cap="rnd" cmpd="sng">
                <a:solidFill>
                  <a:srgbClr val="FF0000"/>
                </a:solidFill>
                <a:prstDash val="solid"/>
              </a:ln>
              <a:effectLst/>
            </c:spPr>
            <c:trendlineType val="log"/>
            <c:dispRSqr val="0"/>
            <c:dispEq val="0"/>
          </c:trendline>
          <c:xVal>
            <c:numRef>
              <c:f>Sheet1!$A$2:$A$5</c:f>
              <c:numCache>
                <c:formatCode>General</c:formatCode>
                <c:ptCount val="4"/>
                <c:pt idx="0">
                  <c:v>10</c:v>
                </c:pt>
                <c:pt idx="1">
                  <c:v>30</c:v>
                </c:pt>
                <c:pt idx="2">
                  <c:v>50</c:v>
                </c:pt>
                <c:pt idx="3">
                  <c:v>80</c:v>
                </c:pt>
              </c:numCache>
            </c:numRef>
          </c:xVal>
          <c:yVal>
            <c:numRef>
              <c:f>Sheet1!$B$2:$B$5</c:f>
              <c:numCache>
                <c:formatCode>General</c:formatCode>
                <c:ptCount val="4"/>
                <c:pt idx="0">
                  <c:v>-6.4</c:v>
                </c:pt>
                <c:pt idx="1">
                  <c:v>-4.0999999999999996</c:v>
                </c:pt>
                <c:pt idx="2">
                  <c:v>-3</c:v>
                </c:pt>
                <c:pt idx="3">
                  <c:v>-2</c:v>
                </c:pt>
              </c:numCache>
            </c:numRef>
          </c:yVal>
          <c:smooth val="0"/>
          <c:extLst>
            <c:ext xmlns:c16="http://schemas.microsoft.com/office/drawing/2014/chart" uri="{C3380CC4-5D6E-409C-BE32-E72D297353CC}">
              <c16:uniqueId val="{00000001-C571-4204-97C5-F6745F14C856}"/>
            </c:ext>
          </c:extLst>
        </c:ser>
        <c:dLbls>
          <c:showLegendKey val="0"/>
          <c:showVal val="0"/>
          <c:showCatName val="0"/>
          <c:showSerName val="0"/>
          <c:showPercent val="0"/>
          <c:showBubbleSize val="0"/>
        </c:dLbls>
        <c:axId val="997101272"/>
        <c:axId val="997102256"/>
      </c:scatterChart>
      <c:valAx>
        <c:axId val="997101272"/>
        <c:scaling>
          <c:orientation val="minMax"/>
          <c:max val="90"/>
          <c:min val="0"/>
        </c:scaling>
        <c:delete val="1"/>
        <c:axPos val="b"/>
        <c:minorGridlines>
          <c:spPr>
            <a:ln w="9525" cap="flat" cmpd="sng" algn="ctr">
              <a:solidFill>
                <a:schemeClr val="bg1">
                  <a:lumMod val="65000"/>
                  <a:lumOff val="35000"/>
                </a:schemeClr>
              </a:solidFill>
              <a:prstDash val="dash"/>
              <a:round/>
            </a:ln>
            <a:effectLst/>
          </c:spPr>
        </c:minorGridlines>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Product sulfur ppm</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high"/>
        <c:crossAx val="997102256"/>
        <c:crosses val="autoZero"/>
        <c:crossBetween val="midCat"/>
        <c:minorUnit val="20"/>
      </c:valAx>
      <c:valAx>
        <c:axId val="997102256"/>
        <c:scaling>
          <c:orientation val="minMax"/>
          <c:min val="-8"/>
        </c:scaling>
        <c:delete val="0"/>
        <c:axPos val="l"/>
        <c:title>
          <c:tx>
            <c:rich>
              <a:bodyPr rot="0" spcFirstLastPara="1" vertOverflow="ellipsis" wrap="square" anchor="ctr" anchorCtr="1"/>
              <a:lstStyle/>
              <a:p>
                <a:pPr>
                  <a:defRPr sz="1330" b="0" i="0" u="none" strike="noStrike" kern="1200" baseline="0">
                    <a:solidFill>
                      <a:schemeClr val="tx1">
                        <a:lumMod val="65000"/>
                        <a:lumOff val="35000"/>
                      </a:schemeClr>
                    </a:solidFill>
                    <a:latin typeface="+mn-lt"/>
                    <a:ea typeface="+mn-ea"/>
                    <a:cs typeface="+mn-cs"/>
                  </a:defRPr>
                </a:pPr>
                <a:r>
                  <a:rPr lang="el-GR" dirty="0"/>
                  <a:t>Δ</a:t>
                </a:r>
                <a:endParaRPr lang="en-US" dirty="0"/>
              </a:p>
              <a:p>
                <a:pPr>
                  <a:defRPr/>
                </a:pPr>
                <a:r>
                  <a:rPr lang="en-US" dirty="0"/>
                  <a:t>RON</a:t>
                </a:r>
              </a:p>
              <a:p>
                <a:pPr>
                  <a:defRPr/>
                </a:pPr>
                <a:r>
                  <a:rPr lang="en-US" dirty="0"/>
                  <a:t>octane </a:t>
                </a:r>
              </a:p>
              <a:p>
                <a:pPr>
                  <a:defRPr/>
                </a:pPr>
                <a:r>
                  <a:rPr lang="en-US" dirty="0"/>
                  <a:t> </a:t>
                </a:r>
              </a:p>
            </c:rich>
          </c:tx>
          <c:overlay val="0"/>
          <c:spPr>
            <a:noFill/>
            <a:ln>
              <a:noFill/>
            </a:ln>
            <a:effectLst/>
          </c:spPr>
          <c:txPr>
            <a:bodyPr rot="0" spcFirstLastPara="1" vertOverflow="ellipsis"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bg1">
                <a:lumMod val="65000"/>
                <a:lumOff val="3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9710127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6">
  <a:schemeClr val="accent3"/>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6">
  <a:schemeClr val="accent3"/>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1" tIns="48325" rIns="96651" bIns="48325" rtlCol="0"/>
          <a:lstStyle>
            <a:lvl1pPr algn="l">
              <a:defRPr sz="12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51" tIns="48325" rIns="96651" bIns="48325" rtlCol="0"/>
          <a:lstStyle>
            <a:lvl1pPr algn="r">
              <a:defRPr sz="1200"/>
            </a:lvl1pPr>
          </a:lstStyle>
          <a:p>
            <a:fld id="{1F8CCA89-0B0E-450F-A2E6-9D0C90720337}" type="datetimeFigureOut">
              <a:rPr lang="en-US" smtClean="0"/>
              <a:t>8/4/2021</a:t>
            </a:fld>
            <a:endParaRPr lang="en-US"/>
          </a:p>
        </p:txBody>
      </p:sp>
      <p:sp>
        <p:nvSpPr>
          <p:cNvPr id="4" name="Slide Image Placeholder 3"/>
          <p:cNvSpPr>
            <a:spLocks noGrp="1" noRot="1" noChangeAspect="1"/>
          </p:cNvSpPr>
          <p:nvPr>
            <p:ph type="sldImg" idx="2"/>
          </p:nvPr>
        </p:nvSpPr>
        <p:spPr>
          <a:xfrm>
            <a:off x="1258888" y="720725"/>
            <a:ext cx="4797425" cy="3598863"/>
          </a:xfrm>
          <a:prstGeom prst="rect">
            <a:avLst/>
          </a:prstGeom>
          <a:noFill/>
          <a:ln w="12700">
            <a:solidFill>
              <a:prstClr val="black"/>
            </a:solidFill>
          </a:ln>
        </p:spPr>
        <p:txBody>
          <a:bodyPr vert="horz" lIns="96651" tIns="48325" rIns="96651" bIns="48325" rtlCol="0" anchor="ctr"/>
          <a:lstStyle/>
          <a:p>
            <a:endParaRPr lang="en-US"/>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51" tIns="48325" rIns="96651" bIns="4832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51" tIns="48325" rIns="96651" bIns="48325"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1" tIns="48325" rIns="96651" bIns="48325" rtlCol="0" anchor="b"/>
          <a:lstStyle>
            <a:lvl1pPr algn="r">
              <a:defRPr sz="1200"/>
            </a:lvl1pPr>
          </a:lstStyle>
          <a:p>
            <a:fld id="{9616438B-49FD-4164-AE56-6DA359A0C52E}" type="slidenum">
              <a:rPr lang="en-US" smtClean="0"/>
              <a:t>‹#›</a:t>
            </a:fld>
            <a:endParaRPr lang="en-US"/>
          </a:p>
        </p:txBody>
      </p:sp>
    </p:spTree>
    <p:extLst>
      <p:ext uri="{BB962C8B-B14F-4D97-AF65-F5344CB8AC3E}">
        <p14:creationId xmlns:p14="http://schemas.microsoft.com/office/powerpoint/2010/main" val="1014221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Five years ago, in October of 2014, I was in a meeting with a refiner who was very interested in Tier 3 gasoline, which was a hot topic back then.  We were collaborating in a research project to address some weak links in Tier 3 technology.  The project included pilot plant testing and commercial field testing focused on gasoline desulfurization.  Now, five years later, I have been asked to talk today on this topic: Tier 3 gasoline – a wolf in sheep’s clothing?  And I thank Tom Kloza for creating this title.  It is a great title because my theme today is there is much more to Tier 3 than meets the eye. </a:t>
            </a:r>
          </a:p>
        </p:txBody>
      </p:sp>
      <p:sp>
        <p:nvSpPr>
          <p:cNvPr id="4" name="Footer Placeholder 3"/>
          <p:cNvSpPr>
            <a:spLocks noGrp="1"/>
          </p:cNvSpPr>
          <p:nvPr>
            <p:ph type="ftr" sz="quarter" idx="10"/>
          </p:nvPr>
        </p:nvSpPr>
        <p:spPr/>
        <p:txBody>
          <a:bodyPr/>
          <a:lstStyle/>
          <a:p>
            <a:r>
              <a:rPr lang="en-US" dirty="0"/>
              <a:t>Tier 3 gasoline -- a wolf in sheep's clothing?</a:t>
            </a:r>
          </a:p>
        </p:txBody>
      </p:sp>
      <p:sp>
        <p:nvSpPr>
          <p:cNvPr id="5" name="Slide Number Placeholder 4"/>
          <p:cNvSpPr>
            <a:spLocks noGrp="1"/>
          </p:cNvSpPr>
          <p:nvPr>
            <p:ph type="sldNum" sz="quarter" idx="11"/>
          </p:nvPr>
        </p:nvSpPr>
        <p:spPr/>
        <p:txBody>
          <a:bodyPr/>
          <a:lstStyle/>
          <a:p>
            <a:fld id="{F2493402-3316-4B28-920C-40718F210BE6}" type="slidenum">
              <a:rPr lang="en-US" smtClean="0"/>
              <a:t>1</a:t>
            </a:fld>
            <a:endParaRPr lang="en-US"/>
          </a:p>
        </p:txBody>
      </p:sp>
    </p:spTree>
    <p:extLst>
      <p:ext uri="{BB962C8B-B14F-4D97-AF65-F5344CB8AC3E}">
        <p14:creationId xmlns:p14="http://schemas.microsoft.com/office/powerpoint/2010/main" val="10677874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the mix of green, yellow, and red refineries in the USA?  This is one of many questions that were addressed by several industry groups involved in developing the Tier 3 standard going back to 2011</a:t>
            </a:r>
          </a:p>
        </p:txBody>
      </p:sp>
      <p:sp>
        <p:nvSpPr>
          <p:cNvPr id="4" name="Footer Placeholder 3"/>
          <p:cNvSpPr>
            <a:spLocks noGrp="1"/>
          </p:cNvSpPr>
          <p:nvPr>
            <p:ph type="ftr" sz="quarter" idx="4"/>
          </p:nvPr>
        </p:nvSpPr>
        <p:spPr/>
        <p:txBody>
          <a:bodyPr/>
          <a:lstStyle/>
          <a:p>
            <a:r>
              <a:rPr lang="en-US"/>
              <a:t>Tier 3 gasoline -- a wolf in sheep's clothing?</a:t>
            </a:r>
          </a:p>
        </p:txBody>
      </p:sp>
      <p:sp>
        <p:nvSpPr>
          <p:cNvPr id="5" name="Slide Number Placeholder 4"/>
          <p:cNvSpPr>
            <a:spLocks noGrp="1"/>
          </p:cNvSpPr>
          <p:nvPr>
            <p:ph type="sldNum" sz="quarter" idx="5"/>
          </p:nvPr>
        </p:nvSpPr>
        <p:spPr/>
        <p:txBody>
          <a:bodyPr/>
          <a:lstStyle/>
          <a:p>
            <a:fld id="{F2493402-3316-4B28-920C-40718F210BE6}" type="slidenum">
              <a:rPr lang="en-US" smtClean="0"/>
              <a:t>10</a:t>
            </a:fld>
            <a:endParaRPr lang="en-US"/>
          </a:p>
        </p:txBody>
      </p:sp>
    </p:spTree>
    <p:extLst>
      <p:ext uri="{BB962C8B-B14F-4D97-AF65-F5344CB8AC3E}">
        <p14:creationId xmlns:p14="http://schemas.microsoft.com/office/powerpoint/2010/main" val="34477905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2011, Mathpro did a study on Tier 3 refining economics using their LP model of the US refining system.  By </a:t>
            </a:r>
            <a:r>
              <a:rPr lang="en-US" dirty="0" err="1"/>
              <a:t>Mathpro’s</a:t>
            </a:r>
            <a:r>
              <a:rPr lang="en-US" dirty="0"/>
              <a:t> count, in 2011, we were 41% green, 24% yellow, and 35% red.</a:t>
            </a:r>
          </a:p>
        </p:txBody>
      </p:sp>
      <p:sp>
        <p:nvSpPr>
          <p:cNvPr id="4" name="Footer Placeholder 3"/>
          <p:cNvSpPr>
            <a:spLocks noGrp="1"/>
          </p:cNvSpPr>
          <p:nvPr>
            <p:ph type="ftr" sz="quarter" idx="10"/>
          </p:nvPr>
        </p:nvSpPr>
        <p:spPr/>
        <p:txBody>
          <a:bodyPr/>
          <a:lstStyle/>
          <a:p>
            <a:r>
              <a:rPr lang="en-US"/>
              <a:t>Tier 3 gasoline -- a wolf in sheep's clothing?</a:t>
            </a:r>
          </a:p>
        </p:txBody>
      </p:sp>
      <p:sp>
        <p:nvSpPr>
          <p:cNvPr id="5" name="Slide Number Placeholder 4"/>
          <p:cNvSpPr>
            <a:spLocks noGrp="1"/>
          </p:cNvSpPr>
          <p:nvPr>
            <p:ph type="sldNum" sz="quarter" idx="11"/>
          </p:nvPr>
        </p:nvSpPr>
        <p:spPr/>
        <p:txBody>
          <a:bodyPr/>
          <a:lstStyle/>
          <a:p>
            <a:fld id="{F2493402-3316-4B28-920C-40718F210BE6}" type="slidenum">
              <a:rPr lang="en-US" smtClean="0"/>
              <a:t>11</a:t>
            </a:fld>
            <a:endParaRPr lang="en-US"/>
          </a:p>
        </p:txBody>
      </p:sp>
    </p:spTree>
    <p:extLst>
      <p:ext uri="{BB962C8B-B14F-4D97-AF65-F5344CB8AC3E}">
        <p14:creationId xmlns:p14="http://schemas.microsoft.com/office/powerpoint/2010/main" val="11486486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2013, EPA’s study reported the same distribution.  The distribution is 40/20/40.  Recognizing the weaknesses of yellow and red refineries for gasoline desulfurization, these Tier 3 studies looked at every US refinery and estimated what would be required to move it up to a level for making Tier 3 gasoline.  </a:t>
            </a:r>
          </a:p>
        </p:txBody>
      </p:sp>
      <p:sp>
        <p:nvSpPr>
          <p:cNvPr id="4" name="Footer Placeholder 3"/>
          <p:cNvSpPr>
            <a:spLocks noGrp="1"/>
          </p:cNvSpPr>
          <p:nvPr>
            <p:ph type="ftr" sz="quarter" idx="10"/>
          </p:nvPr>
        </p:nvSpPr>
        <p:spPr/>
        <p:txBody>
          <a:bodyPr/>
          <a:lstStyle/>
          <a:p>
            <a:r>
              <a:rPr lang="en-US"/>
              <a:t>Tier 3 gasoline -- a wolf in sheep's clothing?</a:t>
            </a:r>
          </a:p>
        </p:txBody>
      </p:sp>
      <p:sp>
        <p:nvSpPr>
          <p:cNvPr id="5" name="Slide Number Placeholder 4"/>
          <p:cNvSpPr>
            <a:spLocks noGrp="1"/>
          </p:cNvSpPr>
          <p:nvPr>
            <p:ph type="sldNum" sz="quarter" idx="11"/>
          </p:nvPr>
        </p:nvSpPr>
        <p:spPr/>
        <p:txBody>
          <a:bodyPr/>
          <a:lstStyle/>
          <a:p>
            <a:fld id="{F2493402-3316-4B28-920C-40718F210BE6}" type="slidenum">
              <a:rPr lang="en-US" smtClean="0"/>
              <a:t>12</a:t>
            </a:fld>
            <a:endParaRPr lang="en-US"/>
          </a:p>
        </p:txBody>
      </p:sp>
    </p:spTree>
    <p:extLst>
      <p:ext uri="{BB962C8B-B14F-4D97-AF65-F5344CB8AC3E}">
        <p14:creationId xmlns:p14="http://schemas.microsoft.com/office/powerpoint/2010/main" val="11988976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studies said the US needed 82 capital investment projects, consisting of 16 new builds and 66 revamps of feed pretreaters or gasoline desulfurizers, to move red and yellow refineries toward the green category. A six-year phase in was allowed by EPA for these investments to occur. BUILD It added up to $3 billion in capital investment.  PAUSE.  Now everything I have shown you so far was known and publicly available five years ago, in October 2014, when I was meeting with that refiner planning our Tier 3 research project.  And it was accepted by the industry back then, that fact is well-documented in our reports.  How much of this capital investment occurred?  I have also been tracking that, and this is breaking news today I think to everyone except my clients.  </a:t>
            </a:r>
          </a:p>
        </p:txBody>
      </p:sp>
      <p:sp>
        <p:nvSpPr>
          <p:cNvPr id="4" name="Footer Placeholder 3"/>
          <p:cNvSpPr>
            <a:spLocks noGrp="1"/>
          </p:cNvSpPr>
          <p:nvPr>
            <p:ph type="ftr" sz="quarter" idx="4"/>
          </p:nvPr>
        </p:nvSpPr>
        <p:spPr/>
        <p:txBody>
          <a:bodyPr/>
          <a:lstStyle/>
          <a:p>
            <a:r>
              <a:rPr lang="en-US"/>
              <a:t>Tier 3 gasoline -- a wolf in sheep's clothing?</a:t>
            </a:r>
          </a:p>
        </p:txBody>
      </p:sp>
      <p:sp>
        <p:nvSpPr>
          <p:cNvPr id="5" name="Slide Number Placeholder 4"/>
          <p:cNvSpPr>
            <a:spLocks noGrp="1"/>
          </p:cNvSpPr>
          <p:nvPr>
            <p:ph type="sldNum" sz="quarter" idx="5"/>
          </p:nvPr>
        </p:nvSpPr>
        <p:spPr/>
        <p:txBody>
          <a:bodyPr/>
          <a:lstStyle/>
          <a:p>
            <a:fld id="{F2493402-3316-4B28-920C-40718F210BE6}" type="slidenum">
              <a:rPr lang="en-US" smtClean="0"/>
              <a:t>13</a:t>
            </a:fld>
            <a:endParaRPr lang="en-US"/>
          </a:p>
        </p:txBody>
      </p:sp>
    </p:spTree>
    <p:extLst>
      <p:ext uri="{BB962C8B-B14F-4D97-AF65-F5344CB8AC3E}">
        <p14:creationId xmlns:p14="http://schemas.microsoft.com/office/powerpoint/2010/main" val="38836863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answer is, nothing has changed.  By my count, today we are still 40% green, 20% yellow, and 40% red. During the six-year phase in for Tier 3, there were only a handful of capital investments targeted at what is clearly the weak link, which is get sulfur out of the FCC gasoline. </a:t>
            </a:r>
          </a:p>
        </p:txBody>
      </p:sp>
      <p:sp>
        <p:nvSpPr>
          <p:cNvPr id="4" name="Footer Placeholder 3"/>
          <p:cNvSpPr>
            <a:spLocks noGrp="1"/>
          </p:cNvSpPr>
          <p:nvPr>
            <p:ph type="ftr" sz="quarter" idx="10"/>
          </p:nvPr>
        </p:nvSpPr>
        <p:spPr/>
        <p:txBody>
          <a:bodyPr/>
          <a:lstStyle/>
          <a:p>
            <a:r>
              <a:rPr lang="en-US" dirty="0"/>
              <a:t>Tier 3 gasoline -- a wolf in sheep's clothing?</a:t>
            </a:r>
          </a:p>
        </p:txBody>
      </p:sp>
      <p:sp>
        <p:nvSpPr>
          <p:cNvPr id="5" name="Slide Number Placeholder 4"/>
          <p:cNvSpPr>
            <a:spLocks noGrp="1"/>
          </p:cNvSpPr>
          <p:nvPr>
            <p:ph type="sldNum" sz="quarter" idx="11"/>
          </p:nvPr>
        </p:nvSpPr>
        <p:spPr/>
        <p:txBody>
          <a:bodyPr/>
          <a:lstStyle/>
          <a:p>
            <a:fld id="{F2493402-3316-4B28-920C-40718F210BE6}" type="slidenum">
              <a:rPr lang="en-US" smtClean="0"/>
              <a:t>14</a:t>
            </a:fld>
            <a:endParaRPr lang="en-US"/>
          </a:p>
        </p:txBody>
      </p:sp>
    </p:spTree>
    <p:extLst>
      <p:ext uri="{BB962C8B-B14F-4D97-AF65-F5344CB8AC3E}">
        <p14:creationId xmlns:p14="http://schemas.microsoft.com/office/powerpoint/2010/main" val="32981945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six years of capital investment there has been no net progress in upgrading our FCC process trains for Tier 3 gasoline. This is one reason I disagree with the strong consensus that the industry IS ready. PAUSE.  Now this green yellow red analysis is one argument, it’s a good one I think that should not be dismissed, because yellow and red refineries do face serious challenges in making 10 ppm gasoline.  I am going to come back to this green-yellow-red analysis in a moment, but let's move to the next question:</a:t>
            </a:r>
          </a:p>
          <a:p>
            <a:endParaRPr lang="en-US" dirty="0"/>
          </a:p>
          <a:p>
            <a:endParaRPr lang="en-US" dirty="0"/>
          </a:p>
        </p:txBody>
      </p:sp>
      <p:sp>
        <p:nvSpPr>
          <p:cNvPr id="4" name="Footer Placeholder 3"/>
          <p:cNvSpPr>
            <a:spLocks noGrp="1"/>
          </p:cNvSpPr>
          <p:nvPr>
            <p:ph type="ftr" sz="quarter" idx="4"/>
          </p:nvPr>
        </p:nvSpPr>
        <p:spPr/>
        <p:txBody>
          <a:bodyPr/>
          <a:lstStyle/>
          <a:p>
            <a:r>
              <a:rPr lang="en-US" dirty="0"/>
              <a:t>Tier 3 gasoline -- a wolf in sheep's clothing?</a:t>
            </a:r>
          </a:p>
        </p:txBody>
      </p:sp>
      <p:sp>
        <p:nvSpPr>
          <p:cNvPr id="5" name="Slide Number Placeholder 4"/>
          <p:cNvSpPr>
            <a:spLocks noGrp="1"/>
          </p:cNvSpPr>
          <p:nvPr>
            <p:ph type="sldNum" sz="quarter" idx="5"/>
          </p:nvPr>
        </p:nvSpPr>
        <p:spPr/>
        <p:txBody>
          <a:bodyPr/>
          <a:lstStyle/>
          <a:p>
            <a:fld id="{F2493402-3316-4B28-920C-40718F210BE6}" type="slidenum">
              <a:rPr lang="en-US" smtClean="0"/>
              <a:t>15</a:t>
            </a:fld>
            <a:endParaRPr lang="en-US"/>
          </a:p>
        </p:txBody>
      </p:sp>
    </p:spTree>
    <p:extLst>
      <p:ext uri="{BB962C8B-B14F-4D97-AF65-F5344CB8AC3E}">
        <p14:creationId xmlns:p14="http://schemas.microsoft.com/office/powerpoint/2010/main" val="37327510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Given that these investments did not occur, what’s the problem? In a word, octane.  The FCC train is the main machine for producing octane barrels.  And when you desulfurize FCC gasoline, you destroy some of those octane barrels. </a:t>
            </a:r>
          </a:p>
        </p:txBody>
      </p:sp>
      <p:sp>
        <p:nvSpPr>
          <p:cNvPr id="4" name="Footer Placeholder 3"/>
          <p:cNvSpPr>
            <a:spLocks noGrp="1"/>
          </p:cNvSpPr>
          <p:nvPr>
            <p:ph type="ftr" sz="quarter" idx="4"/>
          </p:nvPr>
        </p:nvSpPr>
        <p:spPr/>
        <p:txBody>
          <a:bodyPr/>
          <a:lstStyle/>
          <a:p>
            <a:r>
              <a:rPr lang="en-US"/>
              <a:t>Tier 3 gasoline -- a wolf in sheep's clothing?</a:t>
            </a:r>
          </a:p>
        </p:txBody>
      </p:sp>
      <p:sp>
        <p:nvSpPr>
          <p:cNvPr id="5" name="Slide Number Placeholder 4"/>
          <p:cNvSpPr>
            <a:spLocks noGrp="1"/>
          </p:cNvSpPr>
          <p:nvPr>
            <p:ph type="sldNum" sz="quarter" idx="5"/>
          </p:nvPr>
        </p:nvSpPr>
        <p:spPr/>
        <p:txBody>
          <a:bodyPr/>
          <a:lstStyle/>
          <a:p>
            <a:fld id="{F2493402-3316-4B28-920C-40718F210BE6}" type="slidenum">
              <a:rPr lang="en-US" smtClean="0"/>
              <a:t>16</a:t>
            </a:fld>
            <a:endParaRPr lang="en-US"/>
          </a:p>
        </p:txBody>
      </p:sp>
    </p:spTree>
    <p:extLst>
      <p:ext uri="{BB962C8B-B14F-4D97-AF65-F5344CB8AC3E}">
        <p14:creationId xmlns:p14="http://schemas.microsoft.com/office/powerpoint/2010/main" val="38544622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06">
              <a:defRPr/>
            </a:pPr>
            <a:r>
              <a:rPr lang="en-US" dirty="0"/>
              <a:t>The big issue is octane loss in the gasoline desulfurizer.  While desulfurizing gasoline, there is a side reaction that destroys octane barrels that were produced in the cracker; and when we turn up the heat on the desulfurizer to remove the last traces of sulfur for tier 3, that octane loss starts going exponential. BUILD.  Here is a chart of octane loss on an FCC gasoline desulfurizer. Octane loss is shown on the vertical axis, and product sulfur on the horizontal.  And we want to look at this chart from right to left.  As we move from right to left and lower gasoline sulfur, we are turning up the heat to desulfurize harder, and as we do that, simultaneously, by a parallel side reaction, we destroy more octane. When refiners start pushing their desulfurizers to make 10 ppm gasoline, the octane loss </a:t>
            </a:r>
            <a:r>
              <a:rPr lang="en-US" dirty="0" err="1"/>
              <a:t>accellerates</a:t>
            </a:r>
            <a:r>
              <a:rPr lang="en-US" dirty="0"/>
              <a:t>.  We measured this curve in a 2016 field test on a commercial gasoline desulfurizer, it shows the same exponential octane loss we measured in our 2015 pilot plant studies.  And we have measured it in field tests on other commercial gasoline desulfurizers. It is especially a problem in red refineries where the gasoline desulfurizer must carry the whole load for Tier 3.</a:t>
            </a:r>
          </a:p>
        </p:txBody>
      </p:sp>
      <p:sp>
        <p:nvSpPr>
          <p:cNvPr id="4" name="Footer Placeholder 3"/>
          <p:cNvSpPr>
            <a:spLocks noGrp="1"/>
          </p:cNvSpPr>
          <p:nvPr>
            <p:ph type="ftr" sz="quarter" idx="10"/>
          </p:nvPr>
        </p:nvSpPr>
        <p:spPr/>
        <p:txBody>
          <a:bodyPr/>
          <a:lstStyle/>
          <a:p>
            <a:r>
              <a:rPr lang="en-US"/>
              <a:t>Tier 3 gasoline -- a wolf in sheep's clothing?</a:t>
            </a:r>
          </a:p>
        </p:txBody>
      </p:sp>
      <p:sp>
        <p:nvSpPr>
          <p:cNvPr id="5" name="Slide Number Placeholder 4"/>
          <p:cNvSpPr>
            <a:spLocks noGrp="1"/>
          </p:cNvSpPr>
          <p:nvPr>
            <p:ph type="sldNum" sz="quarter" idx="11"/>
          </p:nvPr>
        </p:nvSpPr>
        <p:spPr/>
        <p:txBody>
          <a:bodyPr/>
          <a:lstStyle/>
          <a:p>
            <a:fld id="{F2493402-3316-4B28-920C-40718F210BE6}" type="slidenum">
              <a:rPr lang="en-US" smtClean="0"/>
              <a:t>17</a:t>
            </a:fld>
            <a:endParaRPr lang="en-US"/>
          </a:p>
        </p:txBody>
      </p:sp>
    </p:spTree>
    <p:extLst>
      <p:ext uri="{BB962C8B-B14F-4D97-AF65-F5344CB8AC3E}">
        <p14:creationId xmlns:p14="http://schemas.microsoft.com/office/powerpoint/2010/main" val="35287516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orange curve we call the ultimate curve because our data indicates it is about the best one can do in real life.  The orange curve is also what the industry has been expecting as typical. It is not typical; it is like the best case. Our data shows US gasoline desulfurizers are much more clustered around the red curve.  This difference, between the orange and red curves, BUILD between expected and actual, is unexpected octane loss that is very well documented in our reports, and it is the biggest reason I disagree with the industry consensus.  This refinery, when they did their field test and measured this red curve, concluded they just cannot accept that much octane loss, and they invested some capital to move their curve up. That investment is going to pay off very nicely, and we are eager to help other refiners do that too.  Some significant improvements can be achieved quickly with little or no capital investment. </a:t>
            </a:r>
          </a:p>
        </p:txBody>
      </p:sp>
      <p:sp>
        <p:nvSpPr>
          <p:cNvPr id="4" name="Footer Placeholder 3"/>
          <p:cNvSpPr>
            <a:spLocks noGrp="1"/>
          </p:cNvSpPr>
          <p:nvPr>
            <p:ph type="ftr" sz="quarter" idx="10"/>
          </p:nvPr>
        </p:nvSpPr>
        <p:spPr/>
        <p:txBody>
          <a:bodyPr/>
          <a:lstStyle/>
          <a:p>
            <a:r>
              <a:rPr lang="en-US"/>
              <a:t>Tier 3 gasoline -- a wolf in sheep's clothing?</a:t>
            </a:r>
          </a:p>
        </p:txBody>
      </p:sp>
      <p:sp>
        <p:nvSpPr>
          <p:cNvPr id="5" name="Slide Number Placeholder 4"/>
          <p:cNvSpPr>
            <a:spLocks noGrp="1"/>
          </p:cNvSpPr>
          <p:nvPr>
            <p:ph type="sldNum" sz="quarter" idx="11"/>
          </p:nvPr>
        </p:nvSpPr>
        <p:spPr/>
        <p:txBody>
          <a:bodyPr/>
          <a:lstStyle/>
          <a:p>
            <a:fld id="{F2493402-3316-4B28-920C-40718F210BE6}" type="slidenum">
              <a:rPr lang="en-US" smtClean="0"/>
              <a:t>18</a:t>
            </a:fld>
            <a:endParaRPr lang="en-US"/>
          </a:p>
        </p:txBody>
      </p:sp>
    </p:spTree>
    <p:extLst>
      <p:ext uri="{BB962C8B-B14F-4D97-AF65-F5344CB8AC3E}">
        <p14:creationId xmlns:p14="http://schemas.microsoft.com/office/powerpoint/2010/main" val="22534509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pilot plant and field tests showed that gasoline desulfurizers in red refineries, when pushed to make 10 ppm gasoline, will lose 5 times more octane than the industry is expecting. BUILD We estimate this additional, unexpected octane loss will add up to billions of dollars per year in octane destruction. This is the problem we </a:t>
            </a:r>
            <a:r>
              <a:rPr lang="en-US" dirty="0" err="1"/>
              <a:t>forsee</a:t>
            </a:r>
            <a:r>
              <a:rPr lang="en-US" dirty="0"/>
              <a:t>. PAUSE Everything I have shown you up till NOW was known by, and was paid for by, and was being used by my client group 2 years ago.  That was October of 2017, when the third and last of our three annual reports on our Tier 3 research project was released. The three-year, $1.1 million dollar project ran from 2014 through 2017.  I have shown only a small part of what is in those three annual reports.  But let’s review three findings I have shown here that that support my contrarian view on Tier 3 readiness:</a:t>
            </a:r>
          </a:p>
          <a:p>
            <a:endParaRPr lang="en-US" dirty="0"/>
          </a:p>
        </p:txBody>
      </p:sp>
      <p:sp>
        <p:nvSpPr>
          <p:cNvPr id="4" name="Footer Placeholder 3"/>
          <p:cNvSpPr>
            <a:spLocks noGrp="1"/>
          </p:cNvSpPr>
          <p:nvPr>
            <p:ph type="ftr" sz="quarter" idx="4"/>
          </p:nvPr>
        </p:nvSpPr>
        <p:spPr/>
        <p:txBody>
          <a:bodyPr/>
          <a:lstStyle/>
          <a:p>
            <a:r>
              <a:rPr lang="en-US"/>
              <a:t>Tier 3 gasoline -- a wolf in sheep's clothing?</a:t>
            </a:r>
          </a:p>
        </p:txBody>
      </p:sp>
      <p:sp>
        <p:nvSpPr>
          <p:cNvPr id="5" name="Slide Number Placeholder 4"/>
          <p:cNvSpPr>
            <a:spLocks noGrp="1"/>
          </p:cNvSpPr>
          <p:nvPr>
            <p:ph type="sldNum" sz="quarter" idx="5"/>
          </p:nvPr>
        </p:nvSpPr>
        <p:spPr/>
        <p:txBody>
          <a:bodyPr/>
          <a:lstStyle/>
          <a:p>
            <a:fld id="{F2493402-3316-4B28-920C-40718F210BE6}" type="slidenum">
              <a:rPr lang="en-US" smtClean="0"/>
              <a:t>19</a:t>
            </a:fld>
            <a:endParaRPr lang="en-US"/>
          </a:p>
        </p:txBody>
      </p:sp>
    </p:spTree>
    <p:extLst>
      <p:ext uri="{BB962C8B-B14F-4D97-AF65-F5344CB8AC3E}">
        <p14:creationId xmlns:p14="http://schemas.microsoft.com/office/powerpoint/2010/main" val="381177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Tier 3 gasoline standard mandates a 10 ppm average annual sulfur limit on gasoline in the United States.  It was enacted in 2014 and phased in from 2017 to 2020.  In 2018, the average sulfur was 21 ppm, and we predict the 2019 average will still be way over 10 ppm.  A lot of work remains to meet the goal.  During our 3-year research project, I was tracking the average sulfur in gasoline in the United States. </a:t>
            </a:r>
          </a:p>
        </p:txBody>
      </p:sp>
      <p:sp>
        <p:nvSpPr>
          <p:cNvPr id="4" name="Footer Placeholder 3"/>
          <p:cNvSpPr>
            <a:spLocks noGrp="1"/>
          </p:cNvSpPr>
          <p:nvPr>
            <p:ph type="ftr" sz="quarter" idx="4"/>
          </p:nvPr>
        </p:nvSpPr>
        <p:spPr/>
        <p:txBody>
          <a:bodyPr/>
          <a:lstStyle/>
          <a:p>
            <a:r>
              <a:rPr lang="en-US"/>
              <a:t>Tier 3 gasoline -- a wolf in sheep's clothing?</a:t>
            </a:r>
          </a:p>
        </p:txBody>
      </p:sp>
      <p:sp>
        <p:nvSpPr>
          <p:cNvPr id="5" name="Slide Number Placeholder 4"/>
          <p:cNvSpPr>
            <a:spLocks noGrp="1"/>
          </p:cNvSpPr>
          <p:nvPr>
            <p:ph type="sldNum" sz="quarter" idx="5"/>
          </p:nvPr>
        </p:nvSpPr>
        <p:spPr/>
        <p:txBody>
          <a:bodyPr/>
          <a:lstStyle/>
          <a:p>
            <a:fld id="{F2493402-3316-4B28-920C-40718F210BE6}" type="slidenum">
              <a:rPr lang="en-US" smtClean="0"/>
              <a:t>2</a:t>
            </a:fld>
            <a:endParaRPr lang="en-US"/>
          </a:p>
        </p:txBody>
      </p:sp>
    </p:spTree>
    <p:extLst>
      <p:ext uri="{BB962C8B-B14F-4D97-AF65-F5344CB8AC3E}">
        <p14:creationId xmlns:p14="http://schemas.microsoft.com/office/powerpoint/2010/main" val="17568375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We are way behind schedule in meeting the goal</a:t>
            </a:r>
          </a:p>
        </p:txBody>
      </p:sp>
      <p:sp>
        <p:nvSpPr>
          <p:cNvPr id="4" name="Footer Placeholder 3"/>
          <p:cNvSpPr>
            <a:spLocks noGrp="1"/>
          </p:cNvSpPr>
          <p:nvPr>
            <p:ph type="ftr" sz="quarter" idx="10"/>
          </p:nvPr>
        </p:nvSpPr>
        <p:spPr/>
        <p:txBody>
          <a:bodyPr/>
          <a:lstStyle/>
          <a:p>
            <a:r>
              <a:rPr lang="en-US"/>
              <a:t>The coming octane/sulfur squeeze Nov 2017</a:t>
            </a:r>
          </a:p>
        </p:txBody>
      </p:sp>
      <p:sp>
        <p:nvSpPr>
          <p:cNvPr id="5" name="Slide Number Placeholder 4"/>
          <p:cNvSpPr>
            <a:spLocks noGrp="1"/>
          </p:cNvSpPr>
          <p:nvPr>
            <p:ph type="sldNum" sz="quarter" idx="11"/>
          </p:nvPr>
        </p:nvSpPr>
        <p:spPr/>
        <p:txBody>
          <a:bodyPr/>
          <a:lstStyle/>
          <a:p>
            <a:fld id="{F2493402-3316-4B28-920C-40718F210BE6}" type="slidenum">
              <a:rPr lang="en-US" smtClean="0"/>
              <a:t>20</a:t>
            </a:fld>
            <a:endParaRPr lang="en-US"/>
          </a:p>
        </p:txBody>
      </p:sp>
    </p:spTree>
    <p:extLst>
      <p:ext uri="{BB962C8B-B14F-4D97-AF65-F5344CB8AC3E}">
        <p14:creationId xmlns:p14="http://schemas.microsoft.com/office/powerpoint/2010/main" val="28596225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Second:  There’s been no net progress in upgrading our FCC trains for Tier 3. </a:t>
            </a:r>
          </a:p>
        </p:txBody>
      </p:sp>
      <p:sp>
        <p:nvSpPr>
          <p:cNvPr id="4" name="Footer Placeholder 3"/>
          <p:cNvSpPr>
            <a:spLocks noGrp="1"/>
          </p:cNvSpPr>
          <p:nvPr>
            <p:ph type="ftr" sz="quarter" idx="10"/>
          </p:nvPr>
        </p:nvSpPr>
        <p:spPr/>
        <p:txBody>
          <a:bodyPr/>
          <a:lstStyle/>
          <a:p>
            <a:r>
              <a:rPr lang="en-US"/>
              <a:t>Tier 3 gasoline -- a wolf in sheep's clothing?</a:t>
            </a:r>
          </a:p>
        </p:txBody>
      </p:sp>
      <p:sp>
        <p:nvSpPr>
          <p:cNvPr id="5" name="Slide Number Placeholder 4"/>
          <p:cNvSpPr>
            <a:spLocks noGrp="1"/>
          </p:cNvSpPr>
          <p:nvPr>
            <p:ph type="sldNum" sz="quarter" idx="11"/>
          </p:nvPr>
        </p:nvSpPr>
        <p:spPr/>
        <p:txBody>
          <a:bodyPr/>
          <a:lstStyle/>
          <a:p>
            <a:fld id="{F2493402-3316-4B28-920C-40718F210BE6}" type="slidenum">
              <a:rPr lang="en-US" smtClean="0"/>
              <a:t>21</a:t>
            </a:fld>
            <a:endParaRPr lang="en-US"/>
          </a:p>
        </p:txBody>
      </p:sp>
    </p:spTree>
    <p:extLst>
      <p:ext uri="{BB962C8B-B14F-4D97-AF65-F5344CB8AC3E}">
        <p14:creationId xmlns:p14="http://schemas.microsoft.com/office/powerpoint/2010/main" val="16303679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Third octane loss is five times higher than expected when making 10 ppm gasoline.  </a:t>
            </a:r>
          </a:p>
        </p:txBody>
      </p:sp>
      <p:sp>
        <p:nvSpPr>
          <p:cNvPr id="4" name="Footer Placeholder 3"/>
          <p:cNvSpPr>
            <a:spLocks noGrp="1"/>
          </p:cNvSpPr>
          <p:nvPr>
            <p:ph type="ftr" sz="quarter" idx="10"/>
          </p:nvPr>
        </p:nvSpPr>
        <p:spPr/>
        <p:txBody>
          <a:bodyPr/>
          <a:lstStyle/>
          <a:p>
            <a:r>
              <a:rPr lang="en-US"/>
              <a:t>Tier 3 gasoline -- a wolf in sheep's clothing?</a:t>
            </a:r>
          </a:p>
        </p:txBody>
      </p:sp>
      <p:sp>
        <p:nvSpPr>
          <p:cNvPr id="5" name="Slide Number Placeholder 4"/>
          <p:cNvSpPr>
            <a:spLocks noGrp="1"/>
          </p:cNvSpPr>
          <p:nvPr>
            <p:ph type="sldNum" sz="quarter" idx="11"/>
          </p:nvPr>
        </p:nvSpPr>
        <p:spPr/>
        <p:txBody>
          <a:bodyPr/>
          <a:lstStyle/>
          <a:p>
            <a:fld id="{F2493402-3316-4B28-920C-40718F210BE6}" type="slidenum">
              <a:rPr lang="en-US" smtClean="0"/>
              <a:t>22</a:t>
            </a:fld>
            <a:endParaRPr lang="en-US"/>
          </a:p>
        </p:txBody>
      </p:sp>
    </p:spTree>
    <p:extLst>
      <p:ext uri="{BB962C8B-B14F-4D97-AF65-F5344CB8AC3E}">
        <p14:creationId xmlns:p14="http://schemas.microsoft.com/office/powerpoint/2010/main" val="42494685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going to happen?  Adaptation. Refiners are good at adapting to change.  Now, we will find ways to make it work.  This means adjusting operations to mitigate, or cope with, or make up for, the octane loss. But this is when the wolf sheds his disguise.  The adaptations are costly. </a:t>
            </a:r>
          </a:p>
        </p:txBody>
      </p:sp>
      <p:sp>
        <p:nvSpPr>
          <p:cNvPr id="4" name="Footer Placeholder 3"/>
          <p:cNvSpPr>
            <a:spLocks noGrp="1"/>
          </p:cNvSpPr>
          <p:nvPr>
            <p:ph type="ftr" sz="quarter" idx="4"/>
          </p:nvPr>
        </p:nvSpPr>
        <p:spPr/>
        <p:txBody>
          <a:bodyPr/>
          <a:lstStyle/>
          <a:p>
            <a:r>
              <a:rPr lang="en-US"/>
              <a:t>Tier 3 gasoline -- a wolf in sheep's clothing?</a:t>
            </a:r>
          </a:p>
        </p:txBody>
      </p:sp>
      <p:sp>
        <p:nvSpPr>
          <p:cNvPr id="5" name="Slide Number Placeholder 4"/>
          <p:cNvSpPr>
            <a:spLocks noGrp="1"/>
          </p:cNvSpPr>
          <p:nvPr>
            <p:ph type="sldNum" sz="quarter" idx="5"/>
          </p:nvPr>
        </p:nvSpPr>
        <p:spPr/>
        <p:txBody>
          <a:bodyPr/>
          <a:lstStyle/>
          <a:p>
            <a:fld id="{F2493402-3316-4B28-920C-40718F210BE6}" type="slidenum">
              <a:rPr lang="en-US" smtClean="0"/>
              <a:t>23</a:t>
            </a:fld>
            <a:endParaRPr lang="en-US"/>
          </a:p>
        </p:txBody>
      </p:sp>
    </p:spTree>
    <p:extLst>
      <p:ext uri="{BB962C8B-B14F-4D97-AF65-F5344CB8AC3E}">
        <p14:creationId xmlns:p14="http://schemas.microsoft.com/office/powerpoint/2010/main" val="29308336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partial list of adaptations. We see purchase, purchase, purchase, downgrade, downgrade, downgrade, restrict, restrict, restrict.  These adaptative steps are being taken today as refiners scramble to restore their octane balance after reducing gasoline sulfur.  This takes its toll on profits. Step by step, other hidden constraints and bottlenecks get exposed. The last three points on this list refer to steps that RESTRICT the ability to make high value gasoline from low value feeds. These can be especially costly . . . </a:t>
            </a:r>
          </a:p>
        </p:txBody>
      </p:sp>
      <p:sp>
        <p:nvSpPr>
          <p:cNvPr id="4" name="Slide Number Placeholder 3"/>
          <p:cNvSpPr>
            <a:spLocks noGrp="1"/>
          </p:cNvSpPr>
          <p:nvPr>
            <p:ph type="sldNum" sz="quarter" idx="5"/>
          </p:nvPr>
        </p:nvSpPr>
        <p:spPr/>
        <p:txBody>
          <a:bodyPr/>
          <a:lstStyle/>
          <a:p>
            <a:fld id="{9616438B-49FD-4164-AE56-6DA359A0C52E}" type="slidenum">
              <a:rPr lang="en-US" smtClean="0"/>
              <a:t>24</a:t>
            </a:fld>
            <a:endParaRPr lang="en-US"/>
          </a:p>
        </p:txBody>
      </p:sp>
    </p:spTree>
    <p:extLst>
      <p:ext uri="{BB962C8B-B14F-4D97-AF65-F5344CB8AC3E}">
        <p14:creationId xmlns:p14="http://schemas.microsoft.com/office/powerpoint/2010/main" val="36542283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7900">
              <a:defRPr/>
            </a:pPr>
            <a:r>
              <a:rPr lang="en-US" dirty="0"/>
              <a:t>Because they constrain the FCC process train which is our main machine for converting low value feeds to octane barrels. In financial terms, these restrictions handcuff our ability to capture the gasoline crack spread which is how we make money.  Yes we can make it work, but at what cost? </a:t>
            </a:r>
          </a:p>
          <a:p>
            <a:endParaRPr lang="en-US" dirty="0"/>
          </a:p>
        </p:txBody>
      </p:sp>
      <p:sp>
        <p:nvSpPr>
          <p:cNvPr id="4" name="Footer Placeholder 3"/>
          <p:cNvSpPr>
            <a:spLocks noGrp="1"/>
          </p:cNvSpPr>
          <p:nvPr>
            <p:ph type="ftr" sz="quarter" idx="10"/>
          </p:nvPr>
        </p:nvSpPr>
        <p:spPr/>
        <p:txBody>
          <a:bodyPr/>
          <a:lstStyle/>
          <a:p>
            <a:r>
              <a:rPr lang="en-US"/>
              <a:t>Tier 3 gasoline -- a wolf in sheep's clothing?</a:t>
            </a:r>
          </a:p>
        </p:txBody>
      </p:sp>
      <p:sp>
        <p:nvSpPr>
          <p:cNvPr id="5" name="Slide Number Placeholder 4"/>
          <p:cNvSpPr>
            <a:spLocks noGrp="1"/>
          </p:cNvSpPr>
          <p:nvPr>
            <p:ph type="sldNum" sz="quarter" idx="11"/>
          </p:nvPr>
        </p:nvSpPr>
        <p:spPr/>
        <p:txBody>
          <a:bodyPr/>
          <a:lstStyle/>
          <a:p>
            <a:fld id="{F2493402-3316-4B28-920C-40718F210BE6}" type="slidenum">
              <a:rPr lang="en-US" smtClean="0"/>
              <a:t>25</a:t>
            </a:fld>
            <a:endParaRPr lang="en-US"/>
          </a:p>
        </p:txBody>
      </p:sp>
    </p:spTree>
    <p:extLst>
      <p:ext uri="{BB962C8B-B14F-4D97-AF65-F5344CB8AC3E}">
        <p14:creationId xmlns:p14="http://schemas.microsoft.com/office/powerpoint/2010/main" val="10242490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cost appears in the form of lower premium gasoline, total gasoline, and octane barrel production, less crude flexibility, and profit margin, more unplanned shutdowns and credit liabilities. These consequences show up on the bottom line.  My view is that the industry has not been well-aware of the size of these risks and their consequences for profits.  Refiners especially should be aware, whether it effects them or their competitors.  Billions of dollars/year of octane destruction is enough to move the industry’s profit needles.    </a:t>
            </a:r>
          </a:p>
        </p:txBody>
      </p:sp>
      <p:sp>
        <p:nvSpPr>
          <p:cNvPr id="4" name="Footer Placeholder 3"/>
          <p:cNvSpPr>
            <a:spLocks noGrp="1"/>
          </p:cNvSpPr>
          <p:nvPr>
            <p:ph type="ftr" sz="quarter" idx="4"/>
          </p:nvPr>
        </p:nvSpPr>
        <p:spPr/>
        <p:txBody>
          <a:bodyPr/>
          <a:lstStyle/>
          <a:p>
            <a:r>
              <a:rPr lang="en-US"/>
              <a:t>Tier 3 gasoline -- a wolf in sheep's clothing?</a:t>
            </a:r>
          </a:p>
        </p:txBody>
      </p:sp>
      <p:sp>
        <p:nvSpPr>
          <p:cNvPr id="5" name="Slide Number Placeholder 4"/>
          <p:cNvSpPr>
            <a:spLocks noGrp="1"/>
          </p:cNvSpPr>
          <p:nvPr>
            <p:ph type="sldNum" sz="quarter" idx="5"/>
          </p:nvPr>
        </p:nvSpPr>
        <p:spPr/>
        <p:txBody>
          <a:bodyPr/>
          <a:lstStyle/>
          <a:p>
            <a:fld id="{F2493402-3316-4B28-920C-40718F210BE6}" type="slidenum">
              <a:rPr lang="en-US" smtClean="0"/>
              <a:t>26</a:t>
            </a:fld>
            <a:endParaRPr lang="en-US"/>
          </a:p>
        </p:txBody>
      </p:sp>
    </p:spTree>
    <p:extLst>
      <p:ext uri="{BB962C8B-B14F-4D97-AF65-F5344CB8AC3E}">
        <p14:creationId xmlns:p14="http://schemas.microsoft.com/office/powerpoint/2010/main" val="16923728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fall off the cliff.  This picture is on the front of a flyer we’ve been passing around the industry since 2016. </a:t>
            </a:r>
          </a:p>
        </p:txBody>
      </p:sp>
      <p:sp>
        <p:nvSpPr>
          <p:cNvPr id="4" name="Footer Placeholder 3"/>
          <p:cNvSpPr>
            <a:spLocks noGrp="1"/>
          </p:cNvSpPr>
          <p:nvPr>
            <p:ph type="ftr" sz="quarter" idx="4"/>
          </p:nvPr>
        </p:nvSpPr>
        <p:spPr/>
        <p:txBody>
          <a:bodyPr/>
          <a:lstStyle/>
          <a:p>
            <a:r>
              <a:rPr lang="en-US"/>
              <a:t>Tier 3 gasoline -- a wolf in sheep's clothing?</a:t>
            </a:r>
          </a:p>
        </p:txBody>
      </p:sp>
      <p:sp>
        <p:nvSpPr>
          <p:cNvPr id="5" name="Slide Number Placeholder 4"/>
          <p:cNvSpPr>
            <a:spLocks noGrp="1"/>
          </p:cNvSpPr>
          <p:nvPr>
            <p:ph type="sldNum" sz="quarter" idx="5"/>
          </p:nvPr>
        </p:nvSpPr>
        <p:spPr/>
        <p:txBody>
          <a:bodyPr/>
          <a:lstStyle/>
          <a:p>
            <a:fld id="{F2493402-3316-4B28-920C-40718F210BE6}" type="slidenum">
              <a:rPr lang="en-US" smtClean="0"/>
              <a:t>27</a:t>
            </a:fld>
            <a:endParaRPr lang="en-US"/>
          </a:p>
        </p:txBody>
      </p:sp>
    </p:spTree>
    <p:extLst>
      <p:ext uri="{BB962C8B-B14F-4D97-AF65-F5344CB8AC3E}">
        <p14:creationId xmlns:p14="http://schemas.microsoft.com/office/powerpoint/2010/main" val="6340005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cliff refers to the steep red octane destruction curve I showed earlier. Octane is very valuable today, and the best solution is to not destroy the octane barrels your cracker has produced.  Using our pilot plant and commercial data, and new analytical methods, we have developed a spreadsheet tool that that helps our clients see the exact chemistry happening in their desulfurizer, and the exact causes of octane loss.  They can use this tool to adjust operations day-to-day to keep their curve as high as possible. It has also been used in LP studies, to evaluate and decide on capital investment options, and to help design new units. There are several capital investment options available today to move this curve up.   The spreadsheet tool is included with the purchase of our second annual report on this project. It is a big step up from previously available modeling tools for this process.  </a:t>
            </a:r>
          </a:p>
        </p:txBody>
      </p:sp>
      <p:sp>
        <p:nvSpPr>
          <p:cNvPr id="4" name="Footer Placeholder 3"/>
          <p:cNvSpPr>
            <a:spLocks noGrp="1"/>
          </p:cNvSpPr>
          <p:nvPr>
            <p:ph type="ftr" sz="quarter" idx="4"/>
          </p:nvPr>
        </p:nvSpPr>
        <p:spPr/>
        <p:txBody>
          <a:bodyPr/>
          <a:lstStyle/>
          <a:p>
            <a:r>
              <a:rPr lang="en-US"/>
              <a:t>Tier 3 gasoline -- a wolf in sheep's clothing?</a:t>
            </a:r>
          </a:p>
        </p:txBody>
      </p:sp>
      <p:sp>
        <p:nvSpPr>
          <p:cNvPr id="5" name="Slide Number Placeholder 4"/>
          <p:cNvSpPr>
            <a:spLocks noGrp="1"/>
          </p:cNvSpPr>
          <p:nvPr>
            <p:ph type="sldNum" sz="quarter" idx="5"/>
          </p:nvPr>
        </p:nvSpPr>
        <p:spPr/>
        <p:txBody>
          <a:bodyPr/>
          <a:lstStyle/>
          <a:p>
            <a:fld id="{F2493402-3316-4B28-920C-40718F210BE6}" type="slidenum">
              <a:rPr lang="en-US" smtClean="0"/>
              <a:t>28</a:t>
            </a:fld>
            <a:endParaRPr lang="en-US"/>
          </a:p>
        </p:txBody>
      </p:sp>
    </p:spTree>
    <p:extLst>
      <p:ext uri="{BB962C8B-B14F-4D97-AF65-F5344CB8AC3E}">
        <p14:creationId xmlns:p14="http://schemas.microsoft.com/office/powerpoint/2010/main" val="2138945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doing this research far in advance of the deadline, and by getting a full, detailed view of the Tier 3 issues, we have been able to make accurate predictions about how Tier 3 will play out in real life. BUILD We correctly predicted that compliance would stall until 2020, BUILD octane price would increase, BUILD Tier 3 credit price would increase BUILD and that, when the heat gets turned up, refiners will scramble to make up lost octane.  Those predictions were correct.  And we  predicted that BUILD latent constraints and bottlenecks will surface, BUILD Tier 3 liabilities will accumulate, BUILD Tier 3 credit prices will soar, perhaps creating a RIN-like fiasco, BUILD quarterly earnings will be affected, and BUILD Good strategy, good investments, and readiness will be rewarded. </a:t>
            </a:r>
          </a:p>
        </p:txBody>
      </p:sp>
      <p:sp>
        <p:nvSpPr>
          <p:cNvPr id="4" name="Footer Placeholder 3"/>
          <p:cNvSpPr>
            <a:spLocks noGrp="1"/>
          </p:cNvSpPr>
          <p:nvPr>
            <p:ph type="ftr" sz="quarter" idx="4"/>
          </p:nvPr>
        </p:nvSpPr>
        <p:spPr/>
        <p:txBody>
          <a:bodyPr/>
          <a:lstStyle/>
          <a:p>
            <a:r>
              <a:rPr lang="en-US"/>
              <a:t>Tier 3 gasoline -- a wolf in sheep's clothing?</a:t>
            </a:r>
          </a:p>
        </p:txBody>
      </p:sp>
      <p:sp>
        <p:nvSpPr>
          <p:cNvPr id="5" name="Slide Number Placeholder 4"/>
          <p:cNvSpPr>
            <a:spLocks noGrp="1"/>
          </p:cNvSpPr>
          <p:nvPr>
            <p:ph type="sldNum" sz="quarter" idx="5"/>
          </p:nvPr>
        </p:nvSpPr>
        <p:spPr/>
        <p:txBody>
          <a:bodyPr/>
          <a:lstStyle/>
          <a:p>
            <a:fld id="{F2493402-3316-4B28-920C-40718F210BE6}" type="slidenum">
              <a:rPr lang="en-US" smtClean="0"/>
              <a:t>29</a:t>
            </a:fld>
            <a:endParaRPr lang="en-US"/>
          </a:p>
        </p:txBody>
      </p:sp>
    </p:spTree>
    <p:extLst>
      <p:ext uri="{BB962C8B-B14F-4D97-AF65-F5344CB8AC3E}">
        <p14:creationId xmlns:p14="http://schemas.microsoft.com/office/powerpoint/2010/main" val="2043607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Sulfur reduction toward 10 ppm has been slow.  Starting from 31 ppm in 2011, the annual average sulfur crept down to 21 in 2017 and 18, meaning there’s an 11 ppm gap still to be filled.   And those 11 ppm are in the red zone, meaning they’re much harder get than those we got so far. </a:t>
            </a:r>
          </a:p>
        </p:txBody>
      </p:sp>
      <p:sp>
        <p:nvSpPr>
          <p:cNvPr id="4" name="Footer Placeholder 3"/>
          <p:cNvSpPr>
            <a:spLocks noGrp="1"/>
          </p:cNvSpPr>
          <p:nvPr>
            <p:ph type="ftr" sz="quarter" idx="10"/>
          </p:nvPr>
        </p:nvSpPr>
        <p:spPr/>
        <p:txBody>
          <a:bodyPr/>
          <a:lstStyle/>
          <a:p>
            <a:r>
              <a:rPr lang="en-US"/>
              <a:t>The coming octane/sulfur squeeze Nov 2017</a:t>
            </a:r>
          </a:p>
        </p:txBody>
      </p:sp>
      <p:sp>
        <p:nvSpPr>
          <p:cNvPr id="5" name="Slide Number Placeholder 4"/>
          <p:cNvSpPr>
            <a:spLocks noGrp="1"/>
          </p:cNvSpPr>
          <p:nvPr>
            <p:ph type="sldNum" sz="quarter" idx="11"/>
          </p:nvPr>
        </p:nvSpPr>
        <p:spPr/>
        <p:txBody>
          <a:bodyPr/>
          <a:lstStyle/>
          <a:p>
            <a:fld id="{F2493402-3316-4B28-920C-40718F210BE6}" type="slidenum">
              <a:rPr lang="en-US" smtClean="0"/>
              <a:t>3</a:t>
            </a:fld>
            <a:endParaRPr lang="en-US"/>
          </a:p>
        </p:txBody>
      </p:sp>
    </p:spTree>
    <p:extLst>
      <p:ext uri="{BB962C8B-B14F-4D97-AF65-F5344CB8AC3E}">
        <p14:creationId xmlns:p14="http://schemas.microsoft.com/office/powerpoint/2010/main" val="2571825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 to the green yellow red analysis. That analysis summarizes work done in several detailed industry studies, done between 2011 and 2013, it argues that making Tier 3 gasoline requires a green refinery, and therefore the US would need to invest $3 billion in our FCC trains.  Today I have told you those investments were not made; we are still only 40% green. So this sets up the possibility of a good debate.  What’s the reality?  BUILD Does Tier 3 require $3 billion of capital investment in FCC trains as the industry believed 6 years ago? Or BUILD does it require no such investment, as implied by the industry’s actual capital investment decisions?  There are different views on this.    </a:t>
            </a:r>
          </a:p>
          <a:p>
            <a:endParaRPr lang="en-US" dirty="0"/>
          </a:p>
          <a:p>
            <a:endParaRPr lang="en-US" dirty="0"/>
          </a:p>
        </p:txBody>
      </p:sp>
      <p:sp>
        <p:nvSpPr>
          <p:cNvPr id="4" name="Footer Placeholder 3"/>
          <p:cNvSpPr>
            <a:spLocks noGrp="1"/>
          </p:cNvSpPr>
          <p:nvPr>
            <p:ph type="ftr" sz="quarter" idx="4"/>
          </p:nvPr>
        </p:nvSpPr>
        <p:spPr/>
        <p:txBody>
          <a:bodyPr/>
          <a:lstStyle/>
          <a:p>
            <a:r>
              <a:rPr lang="en-US"/>
              <a:t>Tier 3 gasoline -- a wolf in sheep's clothing?</a:t>
            </a:r>
          </a:p>
        </p:txBody>
      </p:sp>
      <p:sp>
        <p:nvSpPr>
          <p:cNvPr id="5" name="Slide Number Placeholder 4"/>
          <p:cNvSpPr>
            <a:spLocks noGrp="1"/>
          </p:cNvSpPr>
          <p:nvPr>
            <p:ph type="sldNum" sz="quarter" idx="5"/>
          </p:nvPr>
        </p:nvSpPr>
        <p:spPr/>
        <p:txBody>
          <a:bodyPr/>
          <a:lstStyle/>
          <a:p>
            <a:fld id="{F2493402-3316-4B28-920C-40718F210BE6}" type="slidenum">
              <a:rPr lang="en-US" smtClean="0"/>
              <a:t>30</a:t>
            </a:fld>
            <a:endParaRPr lang="en-US"/>
          </a:p>
        </p:txBody>
      </p:sp>
    </p:spTree>
    <p:extLst>
      <p:ext uri="{BB962C8B-B14F-4D97-AF65-F5344CB8AC3E}">
        <p14:creationId xmlns:p14="http://schemas.microsoft.com/office/powerpoint/2010/main" val="9852283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would pose the debate question this way, does making Tier 3 gasoline reliably, consistently, and profitably require a green refinery? It is a good debate to have in any refinery whose profitability depends on supplying gasoline to the US market.  To have a good debate, you need good data and evidence. </a:t>
            </a:r>
          </a:p>
          <a:p>
            <a:endParaRPr lang="en-US" dirty="0"/>
          </a:p>
        </p:txBody>
      </p:sp>
      <p:sp>
        <p:nvSpPr>
          <p:cNvPr id="4" name="Slide Number Placeholder 3"/>
          <p:cNvSpPr>
            <a:spLocks noGrp="1"/>
          </p:cNvSpPr>
          <p:nvPr>
            <p:ph type="sldNum" sz="quarter" idx="5"/>
          </p:nvPr>
        </p:nvSpPr>
        <p:spPr/>
        <p:txBody>
          <a:bodyPr/>
          <a:lstStyle/>
          <a:p>
            <a:fld id="{9616438B-49FD-4164-AE56-6DA359A0C52E}" type="slidenum">
              <a:rPr lang="en-US" smtClean="0"/>
              <a:t>31</a:t>
            </a:fld>
            <a:endParaRPr lang="en-US"/>
          </a:p>
        </p:txBody>
      </p:sp>
    </p:spTree>
    <p:extLst>
      <p:ext uri="{BB962C8B-B14F-4D97-AF65-F5344CB8AC3E}">
        <p14:creationId xmlns:p14="http://schemas.microsoft.com/office/powerpoint/2010/main" val="25546980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7900">
              <a:defRPr/>
            </a:pPr>
            <a:r>
              <a:rPr lang="en-US" dirty="0"/>
              <a:t>The best data and evidence for this debate has been gathered into our reports, which include dozens of attachments like these, 10’s of millions of dollars of the best research on this topic. We found, studied, and put to use a wealth of published research on this topic.  It is included as attachments to the annual reports on our 3-year research project, to help our clients test and strengthen their Tier 3 strategy</a:t>
            </a:r>
          </a:p>
          <a:p>
            <a:endParaRPr lang="en-US" dirty="0"/>
          </a:p>
        </p:txBody>
      </p:sp>
      <p:sp>
        <p:nvSpPr>
          <p:cNvPr id="4" name="Slide Number Placeholder 3"/>
          <p:cNvSpPr>
            <a:spLocks noGrp="1"/>
          </p:cNvSpPr>
          <p:nvPr>
            <p:ph type="sldNum" sz="quarter" idx="5"/>
          </p:nvPr>
        </p:nvSpPr>
        <p:spPr/>
        <p:txBody>
          <a:bodyPr/>
          <a:lstStyle/>
          <a:p>
            <a:fld id="{9616438B-49FD-4164-AE56-6DA359A0C52E}" type="slidenum">
              <a:rPr lang="en-US" smtClean="0"/>
              <a:t>32</a:t>
            </a:fld>
            <a:endParaRPr lang="en-US"/>
          </a:p>
        </p:txBody>
      </p:sp>
    </p:spTree>
    <p:extLst>
      <p:ext uri="{BB962C8B-B14F-4D97-AF65-F5344CB8AC3E}">
        <p14:creationId xmlns:p14="http://schemas.microsoft.com/office/powerpoint/2010/main" val="13687933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Tier 3 has many aspects involving different disciplines, as shown in this list.  Through 3 years of  study, we became well-educated in all these aspects. Our project was not just paper studies.  We gathered important new data in pilot plant, laboratory, and field tests.  The reports on our project are available immediately to anyone.  If you have a stake in this issue, our reports bring a broad and deep external knowledge base to supplement your own knowhow and help strengthen your Tier 3 strategy. The cost is negligible.  To put the cost in perspective, the cost of  our reports is equal to 1 minute’s worth of PBF Energy’s annual revenue, and only seconds of Valero’s annual revenue. So I have discussed a wolf in sheep’s clothing -- Now you are seeing an amateur salesman in engineer’s clothing.  </a:t>
            </a:r>
          </a:p>
        </p:txBody>
      </p:sp>
      <p:sp>
        <p:nvSpPr>
          <p:cNvPr id="4" name="Footer Placeholder 3"/>
          <p:cNvSpPr>
            <a:spLocks noGrp="1"/>
          </p:cNvSpPr>
          <p:nvPr>
            <p:ph type="ftr" sz="quarter" idx="4"/>
          </p:nvPr>
        </p:nvSpPr>
        <p:spPr/>
        <p:txBody>
          <a:bodyPr/>
          <a:lstStyle/>
          <a:p>
            <a:r>
              <a:rPr lang="en-US"/>
              <a:t>Tier 3 gasoline -- a wolf in sheep's clothing?</a:t>
            </a:r>
          </a:p>
        </p:txBody>
      </p:sp>
      <p:sp>
        <p:nvSpPr>
          <p:cNvPr id="5" name="Slide Number Placeholder 4"/>
          <p:cNvSpPr>
            <a:spLocks noGrp="1"/>
          </p:cNvSpPr>
          <p:nvPr>
            <p:ph type="sldNum" sz="quarter" idx="5"/>
          </p:nvPr>
        </p:nvSpPr>
        <p:spPr/>
        <p:txBody>
          <a:bodyPr/>
          <a:lstStyle/>
          <a:p>
            <a:fld id="{F2493402-3316-4B28-920C-40718F210BE6}" type="slidenum">
              <a:rPr lang="en-US" smtClean="0"/>
              <a:t>33</a:t>
            </a:fld>
            <a:endParaRPr lang="en-US"/>
          </a:p>
        </p:txBody>
      </p:sp>
    </p:spTree>
    <p:extLst>
      <p:ext uri="{BB962C8B-B14F-4D97-AF65-F5344CB8AC3E}">
        <p14:creationId xmlns:p14="http://schemas.microsoft.com/office/powerpoint/2010/main" val="15180556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recommending you should buy one of our reports on Tier 3 gasoline! How do you join our client group that did this three-year project?  It’s very easy.  You just send a purchase order for one of our reports, we deliver it immediately, and you take it from there.  Nothing in our reports is confidential.  You don’t need a lawyer, your standard PO terms and conditions on the internet will do.  Don’t form a committee to decide whether to buy it, that will cost more than the report.  Just buy one.  It’s only a minute’s worth of your annual revenue and its an important topic.  Take it back to the office  and use this new information to help strengthen your Tier 3 strategy. And I will finish by quoting a true professional salesman:</a:t>
            </a:r>
          </a:p>
        </p:txBody>
      </p:sp>
      <p:sp>
        <p:nvSpPr>
          <p:cNvPr id="4" name="Footer Placeholder 3"/>
          <p:cNvSpPr>
            <a:spLocks noGrp="1"/>
          </p:cNvSpPr>
          <p:nvPr>
            <p:ph type="ftr" sz="quarter" idx="4"/>
          </p:nvPr>
        </p:nvSpPr>
        <p:spPr/>
        <p:txBody>
          <a:bodyPr/>
          <a:lstStyle/>
          <a:p>
            <a:r>
              <a:rPr lang="en-US"/>
              <a:t>Tier 3 gasoline -- a wolf in sheep's clothing?</a:t>
            </a:r>
          </a:p>
        </p:txBody>
      </p:sp>
      <p:sp>
        <p:nvSpPr>
          <p:cNvPr id="5" name="Slide Number Placeholder 4"/>
          <p:cNvSpPr>
            <a:spLocks noGrp="1"/>
          </p:cNvSpPr>
          <p:nvPr>
            <p:ph type="sldNum" sz="quarter" idx="5"/>
          </p:nvPr>
        </p:nvSpPr>
        <p:spPr/>
        <p:txBody>
          <a:bodyPr/>
          <a:lstStyle/>
          <a:p>
            <a:fld id="{F2493402-3316-4B28-920C-40718F210BE6}" type="slidenum">
              <a:rPr lang="en-US" smtClean="0"/>
              <a:t>34</a:t>
            </a:fld>
            <a:endParaRPr lang="en-US"/>
          </a:p>
        </p:txBody>
      </p:sp>
    </p:spTree>
    <p:extLst>
      <p:ext uri="{BB962C8B-B14F-4D97-AF65-F5344CB8AC3E}">
        <p14:creationId xmlns:p14="http://schemas.microsoft.com/office/powerpoint/2010/main" val="8045645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have you got to lose?</a:t>
            </a:r>
          </a:p>
        </p:txBody>
      </p:sp>
      <p:sp>
        <p:nvSpPr>
          <p:cNvPr id="4" name="Slide Number Placeholder 3"/>
          <p:cNvSpPr>
            <a:spLocks noGrp="1"/>
          </p:cNvSpPr>
          <p:nvPr>
            <p:ph type="sldNum" sz="quarter" idx="5"/>
          </p:nvPr>
        </p:nvSpPr>
        <p:spPr/>
        <p:txBody>
          <a:bodyPr/>
          <a:lstStyle/>
          <a:p>
            <a:fld id="{9616438B-49FD-4164-AE56-6DA359A0C52E}" type="slidenum">
              <a:rPr lang="en-US" smtClean="0"/>
              <a:t>35</a:t>
            </a:fld>
            <a:endParaRPr lang="en-US"/>
          </a:p>
        </p:txBody>
      </p:sp>
    </p:spTree>
    <p:extLst>
      <p:ext uri="{BB962C8B-B14F-4D97-AF65-F5344CB8AC3E}">
        <p14:creationId xmlns:p14="http://schemas.microsoft.com/office/powerpoint/2010/main" val="28984102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Thanks a lot for your attention.</a:t>
            </a:r>
          </a:p>
        </p:txBody>
      </p:sp>
      <p:sp>
        <p:nvSpPr>
          <p:cNvPr id="4" name="Footer Placeholder 3"/>
          <p:cNvSpPr>
            <a:spLocks noGrp="1"/>
          </p:cNvSpPr>
          <p:nvPr>
            <p:ph type="ftr" sz="quarter" idx="10"/>
          </p:nvPr>
        </p:nvSpPr>
        <p:spPr/>
        <p:txBody>
          <a:bodyPr/>
          <a:lstStyle/>
          <a:p>
            <a:r>
              <a:rPr lang="en-US" dirty="0"/>
              <a:t>Tier 3 gasoline -- a wolf in sheep's clothing?</a:t>
            </a:r>
          </a:p>
        </p:txBody>
      </p:sp>
      <p:sp>
        <p:nvSpPr>
          <p:cNvPr id="5" name="Slide Number Placeholder 4"/>
          <p:cNvSpPr>
            <a:spLocks noGrp="1"/>
          </p:cNvSpPr>
          <p:nvPr>
            <p:ph type="sldNum" sz="quarter" idx="11"/>
          </p:nvPr>
        </p:nvSpPr>
        <p:spPr/>
        <p:txBody>
          <a:bodyPr/>
          <a:lstStyle/>
          <a:p>
            <a:fld id="{F2493402-3316-4B28-920C-40718F210BE6}" type="slidenum">
              <a:rPr lang="en-US" smtClean="0"/>
              <a:t>36</a:t>
            </a:fld>
            <a:endParaRPr lang="en-US"/>
          </a:p>
        </p:txBody>
      </p:sp>
    </p:spTree>
    <p:extLst>
      <p:ext uri="{BB962C8B-B14F-4D97-AF65-F5344CB8AC3E}">
        <p14:creationId xmlns:p14="http://schemas.microsoft.com/office/powerpoint/2010/main" val="3971762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the industry ready? </a:t>
            </a:r>
          </a:p>
          <a:p>
            <a:r>
              <a:rPr lang="en-US" dirty="0"/>
              <a:t>What’s the problem? </a:t>
            </a:r>
          </a:p>
          <a:p>
            <a:r>
              <a:rPr lang="en-US" dirty="0"/>
              <a:t>And What’s going to happen?</a:t>
            </a:r>
          </a:p>
        </p:txBody>
      </p:sp>
      <p:sp>
        <p:nvSpPr>
          <p:cNvPr id="4" name="Footer Placeholder 3"/>
          <p:cNvSpPr>
            <a:spLocks noGrp="1"/>
          </p:cNvSpPr>
          <p:nvPr>
            <p:ph type="ftr" sz="quarter" idx="4"/>
          </p:nvPr>
        </p:nvSpPr>
        <p:spPr>
          <a:xfrm>
            <a:off x="1" y="9363293"/>
            <a:ext cx="3137746" cy="492896"/>
          </a:xfrm>
        </p:spPr>
        <p:txBody>
          <a:bodyPr/>
          <a:lstStyle/>
          <a:p>
            <a:r>
              <a:rPr lang="en-US" dirty="0"/>
              <a:t>Tier 3 gasoline -- a wolf in sheep's clothing?   george.hoekstra@hoekstratrading.com</a:t>
            </a:r>
          </a:p>
        </p:txBody>
      </p:sp>
      <p:sp>
        <p:nvSpPr>
          <p:cNvPr id="5" name="Slide Number Placeholder 4"/>
          <p:cNvSpPr>
            <a:spLocks noGrp="1"/>
          </p:cNvSpPr>
          <p:nvPr>
            <p:ph type="sldNum" sz="quarter" idx="5"/>
          </p:nvPr>
        </p:nvSpPr>
        <p:spPr/>
        <p:txBody>
          <a:bodyPr/>
          <a:lstStyle/>
          <a:p>
            <a:fld id="{F2493402-3316-4B28-920C-40718F210BE6}" type="slidenum">
              <a:rPr lang="en-US" smtClean="0"/>
              <a:t>4</a:t>
            </a:fld>
            <a:endParaRPr lang="en-US"/>
          </a:p>
        </p:txBody>
      </p:sp>
    </p:spTree>
    <p:extLst>
      <p:ext uri="{BB962C8B-B14F-4D97-AF65-F5344CB8AC3E}">
        <p14:creationId xmlns:p14="http://schemas.microsoft.com/office/powerpoint/2010/main" val="2867471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the industry ready?  I say no. This is a minority opinion.  In fact, for a long time, the industry consensus has been that Tier 3 is a done deal. And in 2</a:t>
            </a:r>
            <a:r>
              <a:rPr lang="en-US" baseline="30000" dirty="0"/>
              <a:t>nd</a:t>
            </a:r>
            <a:r>
              <a:rPr lang="en-US" dirty="0"/>
              <a:t> quarter earnings conference calls in August, top refining executives were asked about it, and they said yes, the industry is ready.  There are several reasons why I disagree.  To explain one of those reasons, we must focus on a specific part of a US refinery.</a:t>
            </a:r>
          </a:p>
        </p:txBody>
      </p:sp>
      <p:sp>
        <p:nvSpPr>
          <p:cNvPr id="4" name="Footer Placeholder 3"/>
          <p:cNvSpPr>
            <a:spLocks noGrp="1"/>
          </p:cNvSpPr>
          <p:nvPr>
            <p:ph type="ftr" sz="quarter" idx="4"/>
          </p:nvPr>
        </p:nvSpPr>
        <p:spPr/>
        <p:txBody>
          <a:bodyPr/>
          <a:lstStyle/>
          <a:p>
            <a:r>
              <a:rPr lang="en-US"/>
              <a:t>Tier 3 gasoline -- a wolf in sheep's clothing?</a:t>
            </a:r>
          </a:p>
        </p:txBody>
      </p:sp>
      <p:sp>
        <p:nvSpPr>
          <p:cNvPr id="5" name="Slide Number Placeholder 4"/>
          <p:cNvSpPr>
            <a:spLocks noGrp="1"/>
          </p:cNvSpPr>
          <p:nvPr>
            <p:ph type="sldNum" sz="quarter" idx="5"/>
          </p:nvPr>
        </p:nvSpPr>
        <p:spPr/>
        <p:txBody>
          <a:bodyPr/>
          <a:lstStyle/>
          <a:p>
            <a:fld id="{F2493402-3316-4B28-920C-40718F210BE6}" type="slidenum">
              <a:rPr lang="en-US" smtClean="0"/>
              <a:t>5</a:t>
            </a:fld>
            <a:endParaRPr lang="en-US"/>
          </a:p>
        </p:txBody>
      </p:sp>
    </p:spTree>
    <p:extLst>
      <p:ext uri="{BB962C8B-B14F-4D97-AF65-F5344CB8AC3E}">
        <p14:creationId xmlns:p14="http://schemas.microsoft.com/office/powerpoint/2010/main" val="682521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fluid catalytic cracking (FCC) process train is highlighted here in green. Starting at the left, the first green block is the feed hydrotreater which pretreats low value, high sulfur, heavy oil, then the second green block, the fluid cat cracker, or FCC, cracks it to gasoline which is then desulfurized in the third green block, the gasoline desulfurizer. The product, FCC gasoline, is the largest component of the US gasoline pool.  It is also the source of almost all the sulfur in the pool.  The key to meeting the Tier 3 spec is to reduce the sulfur in this FCC gasoline stream. And the weak link is in this train.   </a:t>
            </a:r>
          </a:p>
          <a:p>
            <a:endParaRPr lang="en-US" dirty="0"/>
          </a:p>
        </p:txBody>
      </p:sp>
      <p:sp>
        <p:nvSpPr>
          <p:cNvPr id="4" name="Footer Placeholder 3"/>
          <p:cNvSpPr>
            <a:spLocks noGrp="1"/>
          </p:cNvSpPr>
          <p:nvPr>
            <p:ph type="ftr" sz="quarter" idx="10"/>
          </p:nvPr>
        </p:nvSpPr>
        <p:spPr/>
        <p:txBody>
          <a:bodyPr/>
          <a:lstStyle/>
          <a:p>
            <a:r>
              <a:rPr lang="en-US"/>
              <a:t>Tier 3 gasoline -- a wolf in sheep's clothing?</a:t>
            </a:r>
          </a:p>
        </p:txBody>
      </p:sp>
      <p:sp>
        <p:nvSpPr>
          <p:cNvPr id="5" name="Slide Number Placeholder 4"/>
          <p:cNvSpPr>
            <a:spLocks noGrp="1"/>
          </p:cNvSpPr>
          <p:nvPr>
            <p:ph type="sldNum" sz="quarter" idx="11"/>
          </p:nvPr>
        </p:nvSpPr>
        <p:spPr/>
        <p:txBody>
          <a:bodyPr/>
          <a:lstStyle/>
          <a:p>
            <a:fld id="{F2493402-3316-4B28-920C-40718F210BE6}" type="slidenum">
              <a:rPr lang="en-US" smtClean="0"/>
              <a:t>6</a:t>
            </a:fld>
            <a:endParaRPr lang="en-US"/>
          </a:p>
        </p:txBody>
      </p:sp>
    </p:spTree>
    <p:extLst>
      <p:ext uri="{BB962C8B-B14F-4D97-AF65-F5344CB8AC3E}">
        <p14:creationId xmlns:p14="http://schemas.microsoft.com/office/powerpoint/2010/main" val="1455862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train, shown in yellow has no gasoline desulfurizer.  I will refer to this as a yellow refinery. </a:t>
            </a:r>
          </a:p>
        </p:txBody>
      </p:sp>
      <p:sp>
        <p:nvSpPr>
          <p:cNvPr id="4" name="Footer Placeholder 3"/>
          <p:cNvSpPr>
            <a:spLocks noGrp="1"/>
          </p:cNvSpPr>
          <p:nvPr>
            <p:ph type="ftr" sz="quarter" idx="10"/>
          </p:nvPr>
        </p:nvSpPr>
        <p:spPr/>
        <p:txBody>
          <a:bodyPr/>
          <a:lstStyle/>
          <a:p>
            <a:r>
              <a:rPr lang="en-US"/>
              <a:t>Tier 3 gasoline -- a wolf in sheep's clothing?</a:t>
            </a:r>
          </a:p>
        </p:txBody>
      </p:sp>
      <p:sp>
        <p:nvSpPr>
          <p:cNvPr id="5" name="Slide Number Placeholder 4"/>
          <p:cNvSpPr>
            <a:spLocks noGrp="1"/>
          </p:cNvSpPr>
          <p:nvPr>
            <p:ph type="sldNum" sz="quarter" idx="11"/>
          </p:nvPr>
        </p:nvSpPr>
        <p:spPr/>
        <p:txBody>
          <a:bodyPr/>
          <a:lstStyle/>
          <a:p>
            <a:fld id="{F2493402-3316-4B28-920C-40718F210BE6}" type="slidenum">
              <a:rPr lang="en-US" smtClean="0"/>
              <a:t>7</a:t>
            </a:fld>
            <a:endParaRPr lang="en-US"/>
          </a:p>
        </p:txBody>
      </p:sp>
    </p:spTree>
    <p:extLst>
      <p:ext uri="{BB962C8B-B14F-4D97-AF65-F5344CB8AC3E}">
        <p14:creationId xmlns:p14="http://schemas.microsoft.com/office/powerpoint/2010/main" val="959773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this FCC train has no feed hydrotreater.  I call this a red refinery.</a:t>
            </a:r>
          </a:p>
        </p:txBody>
      </p:sp>
      <p:sp>
        <p:nvSpPr>
          <p:cNvPr id="4" name="Footer Placeholder 3"/>
          <p:cNvSpPr>
            <a:spLocks noGrp="1"/>
          </p:cNvSpPr>
          <p:nvPr>
            <p:ph type="ftr" sz="quarter" idx="10"/>
          </p:nvPr>
        </p:nvSpPr>
        <p:spPr/>
        <p:txBody>
          <a:bodyPr/>
          <a:lstStyle/>
          <a:p>
            <a:r>
              <a:rPr lang="en-US"/>
              <a:t>Tier 3 gasoline -- a wolf in sheep's clothing?</a:t>
            </a:r>
          </a:p>
        </p:txBody>
      </p:sp>
      <p:sp>
        <p:nvSpPr>
          <p:cNvPr id="5" name="Slide Number Placeholder 4"/>
          <p:cNvSpPr>
            <a:spLocks noGrp="1"/>
          </p:cNvSpPr>
          <p:nvPr>
            <p:ph type="sldNum" sz="quarter" idx="11"/>
          </p:nvPr>
        </p:nvSpPr>
        <p:spPr/>
        <p:txBody>
          <a:bodyPr/>
          <a:lstStyle/>
          <a:p>
            <a:fld id="{F2493402-3316-4B28-920C-40718F210BE6}" type="slidenum">
              <a:rPr lang="en-US" smtClean="0"/>
              <a:t>8</a:t>
            </a:fld>
            <a:endParaRPr lang="en-US"/>
          </a:p>
        </p:txBody>
      </p:sp>
    </p:spTree>
    <p:extLst>
      <p:ext uri="{BB962C8B-B14F-4D97-AF65-F5344CB8AC3E}">
        <p14:creationId xmlns:p14="http://schemas.microsoft.com/office/powerpoint/2010/main" val="42493959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consider three categories of FCC refineries: green, with a complete train, yellow, with no gasoline desulfurizer, and red, with no feed hydrotreater. The point is that green refineries have a huge advantage for making Tier 3 gasoline.  In fact, wherever in the world 10 ppm sulfur gasoline is made today, like Europe and California, refineries fall mostly in the green category.  The United States will now we be relying heavily on yellow and red refineries. They will have little margin for error.  Red refineries especially, have a big disadvantage.  They lack the FCC feed hydrotreater which is a high horsepower unit that removes a lot of difficult sulfur from the heavy feed before it is cracked.  Without the feed hydrotreater, the red refinery is placing the total Tier 3 load on the gasoline desulfurizer, which is a very low horsepower unit.    </a:t>
            </a:r>
          </a:p>
          <a:p>
            <a:endParaRPr lang="en-US" dirty="0"/>
          </a:p>
        </p:txBody>
      </p:sp>
      <p:sp>
        <p:nvSpPr>
          <p:cNvPr id="4" name="Footer Placeholder 3"/>
          <p:cNvSpPr>
            <a:spLocks noGrp="1"/>
          </p:cNvSpPr>
          <p:nvPr>
            <p:ph type="ftr" sz="quarter" idx="10"/>
          </p:nvPr>
        </p:nvSpPr>
        <p:spPr/>
        <p:txBody>
          <a:bodyPr/>
          <a:lstStyle/>
          <a:p>
            <a:r>
              <a:rPr lang="en-US"/>
              <a:t>Tier 3 gasoline -- a wolf in sheep's clothing?</a:t>
            </a:r>
          </a:p>
        </p:txBody>
      </p:sp>
      <p:sp>
        <p:nvSpPr>
          <p:cNvPr id="5" name="Slide Number Placeholder 4"/>
          <p:cNvSpPr>
            <a:spLocks noGrp="1"/>
          </p:cNvSpPr>
          <p:nvPr>
            <p:ph type="sldNum" sz="quarter" idx="11"/>
          </p:nvPr>
        </p:nvSpPr>
        <p:spPr/>
        <p:txBody>
          <a:bodyPr/>
          <a:lstStyle/>
          <a:p>
            <a:fld id="{F2493402-3316-4B28-920C-40718F210BE6}" type="slidenum">
              <a:rPr lang="en-US" smtClean="0"/>
              <a:t>9</a:t>
            </a:fld>
            <a:endParaRPr lang="en-US"/>
          </a:p>
        </p:txBody>
      </p:sp>
    </p:spTree>
    <p:extLst>
      <p:ext uri="{BB962C8B-B14F-4D97-AF65-F5344CB8AC3E}">
        <p14:creationId xmlns:p14="http://schemas.microsoft.com/office/powerpoint/2010/main" val="3919186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a:t>Click to edit Master title style</a:t>
            </a:r>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8A1325D5-6472-49D0-8DFE-CF5F7A983DBF}" type="datetimeFigureOut">
              <a:rPr lang="en-US" smtClean="0">
                <a:solidFill>
                  <a:prstClr val="white">
                    <a:alpha val="50000"/>
                  </a:prstClr>
                </a:solidFill>
              </a:rPr>
              <a:pPr/>
              <a:t>8/4/2021</a:t>
            </a:fld>
            <a:endParaRPr lang="en-US">
              <a:solidFill>
                <a:prstClr val="white">
                  <a:alpha val="50000"/>
                </a:prstClr>
              </a:solidFill>
            </a:endParaRPr>
          </a:p>
        </p:txBody>
      </p:sp>
      <p:sp>
        <p:nvSpPr>
          <p:cNvPr id="8" name="Slide Number Placeholder 7"/>
          <p:cNvSpPr>
            <a:spLocks noGrp="1"/>
          </p:cNvSpPr>
          <p:nvPr>
            <p:ph type="sldNum" sz="quarter" idx="11"/>
          </p:nvPr>
        </p:nvSpPr>
        <p:spPr/>
        <p:txBody>
          <a:bodyPr/>
          <a:lstStyle/>
          <a:p>
            <a:fld id="{5881A172-2591-45B3-9E35-7E31970F6217}" type="slidenum">
              <a:rPr lang="en-US" smtClean="0">
                <a:solidFill>
                  <a:prstClr val="white"/>
                </a:solidFill>
              </a:rPr>
              <a:pPr/>
              <a:t>‹#›</a:t>
            </a:fld>
            <a:endParaRPr lang="en-US">
              <a:solidFill>
                <a:prstClr val="white"/>
              </a:solidFill>
            </a:endParaRPr>
          </a:p>
        </p:txBody>
      </p:sp>
      <p:sp>
        <p:nvSpPr>
          <p:cNvPr id="9" name="Footer Placeholder 8"/>
          <p:cNvSpPr>
            <a:spLocks noGrp="1"/>
          </p:cNvSpPr>
          <p:nvPr>
            <p:ph type="ftr" sz="quarter" idx="12"/>
          </p:nvPr>
        </p:nvSpPr>
        <p:spPr/>
        <p:txBody>
          <a:bodyPr/>
          <a:lstStyle/>
          <a:p>
            <a:endParaRPr lang="en-US">
              <a:solidFill>
                <a:prstClr val="white"/>
              </a:solidFill>
            </a:endParaRPr>
          </a:p>
        </p:txBody>
      </p:sp>
    </p:spTree>
    <p:extLst>
      <p:ext uri="{BB962C8B-B14F-4D97-AF65-F5344CB8AC3E}">
        <p14:creationId xmlns:p14="http://schemas.microsoft.com/office/powerpoint/2010/main" val="4212494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1325D5-6472-49D0-8DFE-CF5F7A983DBF}" type="datetimeFigureOut">
              <a:rPr lang="en-US" smtClean="0">
                <a:solidFill>
                  <a:prstClr val="white">
                    <a:alpha val="50000"/>
                  </a:prstClr>
                </a:solidFill>
              </a:rPr>
              <a:pPr/>
              <a:t>8/4/2021</a:t>
            </a:fld>
            <a:endParaRPr lang="en-US">
              <a:solidFill>
                <a:prstClr val="white">
                  <a:alpha val="50000"/>
                </a:prstClr>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5881A172-2591-45B3-9E35-7E31970F6217}"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110058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1325D5-6472-49D0-8DFE-CF5F7A983DBF}" type="datetimeFigureOut">
              <a:rPr lang="en-US" smtClean="0">
                <a:solidFill>
                  <a:prstClr val="white">
                    <a:alpha val="50000"/>
                  </a:prstClr>
                </a:solidFill>
              </a:rPr>
              <a:pPr/>
              <a:t>8/4/2021</a:t>
            </a:fld>
            <a:endParaRPr lang="en-US">
              <a:solidFill>
                <a:prstClr val="white">
                  <a:alpha val="50000"/>
                </a:prstClr>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5881A172-2591-45B3-9E35-7E31970F6217}"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33156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1325D5-6472-49D0-8DFE-CF5F7A983DBF}" type="datetimeFigureOut">
              <a:rPr lang="en-US" smtClean="0">
                <a:solidFill>
                  <a:prstClr val="white">
                    <a:alpha val="50000"/>
                  </a:prstClr>
                </a:solidFill>
              </a:rPr>
              <a:pPr/>
              <a:t>8/4/2021</a:t>
            </a:fld>
            <a:endParaRPr lang="en-US">
              <a:solidFill>
                <a:prstClr val="white">
                  <a:alpha val="50000"/>
                </a:prstClr>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5881A172-2591-45B3-9E35-7E31970F6217}"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526214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1325D5-6472-49D0-8DFE-CF5F7A983DBF}" type="datetimeFigureOut">
              <a:rPr lang="en-US" smtClean="0">
                <a:solidFill>
                  <a:prstClr val="white">
                    <a:alpha val="50000"/>
                  </a:prstClr>
                </a:solidFill>
              </a:rPr>
              <a:pPr/>
              <a:t>8/4/2021</a:t>
            </a:fld>
            <a:endParaRPr lang="en-US">
              <a:solidFill>
                <a:prstClr val="white">
                  <a:alpha val="50000"/>
                </a:prstClr>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5881A172-2591-45B3-9E35-7E31970F6217}"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31039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A1325D5-6472-49D0-8DFE-CF5F7A983DBF}" type="datetimeFigureOut">
              <a:rPr lang="en-US" smtClean="0">
                <a:solidFill>
                  <a:prstClr val="white">
                    <a:alpha val="50000"/>
                  </a:prstClr>
                </a:solidFill>
              </a:rPr>
              <a:pPr/>
              <a:t>8/4/2021</a:t>
            </a:fld>
            <a:endParaRPr lang="en-US">
              <a:solidFill>
                <a:prstClr val="white">
                  <a:alpha val="50000"/>
                </a:prstClr>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5881A172-2591-45B3-9E35-7E31970F6217}" type="slidenum">
              <a:rPr lang="en-US" smtClean="0">
                <a:solidFill>
                  <a:prstClr val="white"/>
                </a:solidFill>
              </a:rPr>
              <a:pPr/>
              <a:t>‹#›</a:t>
            </a:fld>
            <a:endParaRPr lang="en-US">
              <a:solidFill>
                <a:prstClr val="white"/>
              </a:solidFill>
            </a:endParaRPr>
          </a:p>
        </p:txBody>
      </p:sp>
      <p:sp>
        <p:nvSpPr>
          <p:cNvPr id="9" name="Title 8"/>
          <p:cNvSpPr>
            <a:spLocks noGrp="1"/>
          </p:cNvSpPr>
          <p:nvPr>
            <p:ph type="title"/>
          </p:nvPr>
        </p:nvSpPr>
        <p:spPr>
          <a:xfrm>
            <a:off x="914400" y="1544715"/>
            <a:ext cx="7315200" cy="1154097"/>
          </a:xfrm>
        </p:spPr>
        <p:txBody>
          <a:bodyPr/>
          <a:lstStyle/>
          <a:p>
            <a:r>
              <a:rPr lang="en-US"/>
              <a:t>Click to edit Master title style</a:t>
            </a:r>
          </a:p>
        </p:txBody>
      </p:sp>
      <p:sp>
        <p:nvSpPr>
          <p:cNvPr id="8" name="Content Placeholder 7"/>
          <p:cNvSpPr>
            <a:spLocks noGrp="1"/>
          </p:cNvSpPr>
          <p:nvPr>
            <p:ph sz="quarter" idx="13"/>
          </p:nvPr>
        </p:nvSpPr>
        <p:spPr>
          <a:xfrm>
            <a:off x="914400" y="2743200"/>
            <a:ext cx="356616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81728" y="2743200"/>
            <a:ext cx="3566160" cy="3595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26731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8A1325D5-6472-49D0-8DFE-CF5F7A983DBF}" type="datetimeFigureOut">
              <a:rPr lang="en-US" smtClean="0">
                <a:solidFill>
                  <a:prstClr val="white">
                    <a:alpha val="50000"/>
                  </a:prstClr>
                </a:solidFill>
              </a:rPr>
              <a:pPr/>
              <a:t>8/4/2021</a:t>
            </a:fld>
            <a:endParaRPr lang="en-US">
              <a:solidFill>
                <a:prstClr val="white">
                  <a:alpha val="50000"/>
                </a:prstClr>
              </a:solidFill>
            </a:endParaRPr>
          </a:p>
        </p:txBody>
      </p:sp>
      <p:sp>
        <p:nvSpPr>
          <p:cNvPr id="8" name="Footer Placeholder 7"/>
          <p:cNvSpPr>
            <a:spLocks noGrp="1"/>
          </p:cNvSpPr>
          <p:nvPr>
            <p:ph type="ftr" sz="quarter" idx="11"/>
          </p:nvPr>
        </p:nvSpPr>
        <p:spPr/>
        <p:txBody>
          <a:bodyPr/>
          <a:lstStyle/>
          <a:p>
            <a:endParaRPr lang="en-US">
              <a:solidFill>
                <a:prstClr val="white"/>
              </a:solidFill>
            </a:endParaRPr>
          </a:p>
        </p:txBody>
      </p:sp>
      <p:sp>
        <p:nvSpPr>
          <p:cNvPr id="9" name="Slide Number Placeholder 8"/>
          <p:cNvSpPr>
            <a:spLocks noGrp="1"/>
          </p:cNvSpPr>
          <p:nvPr>
            <p:ph type="sldNum" sz="quarter" idx="12"/>
          </p:nvPr>
        </p:nvSpPr>
        <p:spPr/>
        <p:txBody>
          <a:bodyPr/>
          <a:lstStyle/>
          <a:p>
            <a:fld id="{5881A172-2591-45B3-9E35-7E31970F6217}" type="slidenum">
              <a:rPr lang="en-US" smtClean="0">
                <a:solidFill>
                  <a:prstClr val="white"/>
                </a:solidFill>
              </a:rPr>
              <a:pPr/>
              <a:t>‹#›</a:t>
            </a:fld>
            <a:endParaRPr lang="en-US">
              <a:solidFill>
                <a:prstClr val="white"/>
              </a:solidFill>
            </a:endParaRPr>
          </a:p>
        </p:txBody>
      </p:sp>
      <p:sp>
        <p:nvSpPr>
          <p:cNvPr id="10" name="Title 9"/>
          <p:cNvSpPr>
            <a:spLocks noGrp="1"/>
          </p:cNvSpPr>
          <p:nvPr>
            <p:ph type="title"/>
          </p:nvPr>
        </p:nvSpPr>
        <p:spPr>
          <a:xfrm>
            <a:off x="914400" y="1544715"/>
            <a:ext cx="7315200" cy="1154097"/>
          </a:xfrm>
        </p:spPr>
        <p:txBody>
          <a:bodyPr/>
          <a:lstStyle/>
          <a:p>
            <a:r>
              <a:rPr lang="en-US"/>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74141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A1325D5-6472-49D0-8DFE-CF5F7A983DBF}" type="datetimeFigureOut">
              <a:rPr lang="en-US" smtClean="0">
                <a:solidFill>
                  <a:prstClr val="white">
                    <a:alpha val="50000"/>
                  </a:prstClr>
                </a:solidFill>
              </a:rPr>
              <a:pPr/>
              <a:t>8/4/2021</a:t>
            </a:fld>
            <a:endParaRPr lang="en-US">
              <a:solidFill>
                <a:prstClr val="white">
                  <a:alpha val="50000"/>
                </a:prstClr>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p:txBody>
          <a:bodyPr/>
          <a:lstStyle/>
          <a:p>
            <a:fld id="{5881A172-2591-45B3-9E35-7E31970F6217}"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939983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1325D5-6472-49D0-8DFE-CF5F7A983DBF}" type="datetimeFigureOut">
              <a:rPr lang="en-US" smtClean="0">
                <a:solidFill>
                  <a:prstClr val="white">
                    <a:alpha val="50000"/>
                  </a:prstClr>
                </a:solidFill>
              </a:rPr>
              <a:pPr/>
              <a:t>8/4/2021</a:t>
            </a:fld>
            <a:endParaRPr lang="en-US">
              <a:solidFill>
                <a:prstClr val="white">
                  <a:alpha val="50000"/>
                </a:prstClr>
              </a:solidFill>
            </a:endParaRPr>
          </a:p>
        </p:txBody>
      </p:sp>
      <p:sp>
        <p:nvSpPr>
          <p:cNvPr id="3" name="Footer Placeholder 2"/>
          <p:cNvSpPr>
            <a:spLocks noGrp="1"/>
          </p:cNvSpPr>
          <p:nvPr>
            <p:ph type="ftr" sz="quarter" idx="11"/>
          </p:nvPr>
        </p:nvSpPr>
        <p:spPr/>
        <p:txBody>
          <a:bodyPr/>
          <a:lstStyle/>
          <a:p>
            <a:endParaRPr lang="en-US">
              <a:solidFill>
                <a:prstClr val="white"/>
              </a:solidFill>
            </a:endParaRPr>
          </a:p>
        </p:txBody>
      </p:sp>
      <p:sp>
        <p:nvSpPr>
          <p:cNvPr id="4" name="Slide Number Placeholder 3"/>
          <p:cNvSpPr>
            <a:spLocks noGrp="1"/>
          </p:cNvSpPr>
          <p:nvPr>
            <p:ph type="sldNum" sz="quarter" idx="12"/>
          </p:nvPr>
        </p:nvSpPr>
        <p:spPr/>
        <p:txBody>
          <a:bodyPr/>
          <a:lstStyle/>
          <a:p>
            <a:fld id="{5881A172-2591-45B3-9E35-7E31970F6217}"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858886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1325D5-6472-49D0-8DFE-CF5F7A983DBF}" type="datetimeFigureOut">
              <a:rPr lang="en-US" smtClean="0">
                <a:solidFill>
                  <a:prstClr val="white">
                    <a:alpha val="50000"/>
                  </a:prstClr>
                </a:solidFill>
              </a:rPr>
              <a:pPr/>
              <a:t>8/4/2021</a:t>
            </a:fld>
            <a:endParaRPr lang="en-US">
              <a:solidFill>
                <a:prstClr val="white">
                  <a:alpha val="50000"/>
                </a:prstClr>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5881A172-2591-45B3-9E35-7E31970F6217}"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875347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1325D5-6472-49D0-8DFE-CF5F7A983DBF}" type="datetimeFigureOut">
              <a:rPr lang="en-US" smtClean="0">
                <a:solidFill>
                  <a:prstClr val="white">
                    <a:alpha val="50000"/>
                  </a:prstClr>
                </a:solidFill>
              </a:rPr>
              <a:pPr/>
              <a:t>8/4/2021</a:t>
            </a:fld>
            <a:endParaRPr lang="en-US">
              <a:solidFill>
                <a:prstClr val="white">
                  <a:alpha val="50000"/>
                </a:prstClr>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5881A172-2591-45B3-9E35-7E31970F6217}"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83746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8A1325D5-6472-49D0-8DFE-CF5F7A983DBF}" type="datetimeFigureOut">
              <a:rPr lang="en-US" smtClean="0">
                <a:solidFill>
                  <a:prstClr val="white">
                    <a:alpha val="50000"/>
                  </a:prstClr>
                </a:solidFill>
              </a:rPr>
              <a:pPr/>
              <a:t>8/4/2021</a:t>
            </a:fld>
            <a:endParaRPr lang="en-US">
              <a:solidFill>
                <a:prstClr val="white">
                  <a:alpha val="50000"/>
                </a:prstClr>
              </a:solidFill>
            </a:endParaRPr>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5881A172-2591-45B3-9E35-7E31970F6217}" type="slidenum">
              <a:rPr lang="en-US" smtClean="0">
                <a:solidFill>
                  <a:prstClr val="white"/>
                </a:solidFill>
              </a:rPr>
              <a:pPr/>
              <a:t>‹#›</a:t>
            </a:fld>
            <a:endParaRPr lang="en-US">
              <a:solidFill>
                <a:prstClr val="white"/>
              </a:solidFill>
            </a:endParaRPr>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US">
              <a:solidFill>
                <a:prstClr val="white"/>
              </a:solidFill>
            </a:endParaRPr>
          </a:p>
        </p:txBody>
      </p:sp>
      <p:pic>
        <p:nvPicPr>
          <p:cNvPr id="1027"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5943600"/>
            <a:ext cx="8358187" cy="101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7175295"/>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chart" Target="../charts/chart2.xml"/><Relationship Id="rId4" Type="http://schemas.openxmlformats.org/officeDocument/2006/relationships/image" Target="../media/image8.e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chart" Target="../charts/chart3.xml"/><Relationship Id="rId4" Type="http://schemas.openxmlformats.org/officeDocument/2006/relationships/image" Target="../media/image8.em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chart" Target="../charts/chart5.xml"/><Relationship Id="rId4" Type="http://schemas.openxmlformats.org/officeDocument/2006/relationships/image" Target="../media/image8.e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0.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chart" Target="../charts/chart6.xml"/><Relationship Id="rId4" Type="http://schemas.openxmlformats.org/officeDocument/2006/relationships/image" Target="../media/image10.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13.emf"/><Relationship Id="rId4" Type="http://schemas.openxmlformats.org/officeDocument/2006/relationships/image" Target="../media/image12.emf"/></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mailto:george.hoekstra@hoekstratrading.com" TargetMode="External"/><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16.png"/><Relationship Id="rId4" Type="http://schemas.openxmlformats.org/officeDocument/2006/relationships/hyperlink" Target="https://www.youtube.com/watch?v=7DtsJ4JoqeI&amp;t=25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914400" y="2516624"/>
            <a:ext cx="7315200" cy="2595025"/>
          </a:xfrm>
        </p:spPr>
        <p:txBody>
          <a:bodyPr/>
          <a:lstStyle/>
          <a:p>
            <a:r>
              <a:rPr lang="en-US" dirty="0"/>
              <a:t>Tier 3 gasoline – A wolf in sheep’s clothing?</a:t>
            </a:r>
          </a:p>
        </p:txBody>
      </p:sp>
      <p:sp>
        <p:nvSpPr>
          <p:cNvPr id="6" name="Subtitle 5"/>
          <p:cNvSpPr>
            <a:spLocks noGrp="1"/>
          </p:cNvSpPr>
          <p:nvPr>
            <p:ph type="subTitle" idx="1"/>
          </p:nvPr>
        </p:nvSpPr>
        <p:spPr>
          <a:xfrm>
            <a:off x="914400" y="5166530"/>
            <a:ext cx="7315200" cy="777070"/>
          </a:xfrm>
        </p:spPr>
        <p:txBody>
          <a:bodyPr>
            <a:normAutofit lnSpcReduction="10000"/>
          </a:bodyPr>
          <a:lstStyle/>
          <a:p>
            <a:r>
              <a:rPr lang="en-US" dirty="0"/>
              <a:t>George Hoekstra </a:t>
            </a:r>
          </a:p>
          <a:p>
            <a:r>
              <a:rPr lang="en-US" dirty="0"/>
              <a:t>OPIS Fuels and Octane Forum Oct. 24, 2019 </a:t>
            </a:r>
          </a:p>
        </p:txBody>
      </p:sp>
      <p:sp>
        <p:nvSpPr>
          <p:cNvPr id="4" name="Slide Number Placeholder 3"/>
          <p:cNvSpPr>
            <a:spLocks noGrp="1"/>
          </p:cNvSpPr>
          <p:nvPr>
            <p:ph type="sldNum" sz="quarter" idx="11"/>
          </p:nvPr>
        </p:nvSpPr>
        <p:spPr>
          <a:xfrm>
            <a:off x="7314415" y="548797"/>
            <a:ext cx="941203" cy="301752"/>
          </a:xfrm>
        </p:spPr>
        <p:txBody>
          <a:bodyPr/>
          <a:lstStyle/>
          <a:p>
            <a:fld id="{5881A172-2591-45B3-9E35-7E31970F6217}" type="slidenum">
              <a:rPr lang="en-US" smtClean="0">
                <a:solidFill>
                  <a:prstClr val="white"/>
                </a:solidFill>
              </a:rPr>
              <a:pPr/>
              <a:t>1</a:t>
            </a:fld>
            <a:endParaRPr lang="en-US" dirty="0">
              <a:solidFill>
                <a:prstClr val="white"/>
              </a:solidFill>
            </a:endParaRPr>
          </a:p>
        </p:txBody>
      </p:sp>
      <p:pic>
        <p:nvPicPr>
          <p:cNvPr id="3" name="Picture 2" descr="A picture containing reptile&#10;&#10;Description automatically generated">
            <a:extLst>
              <a:ext uri="{FF2B5EF4-FFF2-40B4-BE49-F238E27FC236}">
                <a16:creationId xmlns:a16="http://schemas.microsoft.com/office/drawing/2014/main" id="{898E6F32-D4E4-48F5-8091-6BE6BBEB15D4}"/>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9984" b="90582" l="9984" r="89976">
                        <a14:foregroundMark x1="69725" y1="90582" x2="81083" y2="88601"/>
                        <a14:backgroundMark x1="82700" y1="20655" x2="82700" y2="20655"/>
                        <a14:backgroundMark x1="83023" y1="20655" x2="83023" y2="20655"/>
                        <a14:backgroundMark x1="83023" y1="23888" x2="83023" y2="23888"/>
                        <a14:backgroundMark x1="83347" y1="28133" x2="83347" y2="28133"/>
                        <a14:backgroundMark x1="83670" y1="28133" x2="83670" y2="28133"/>
                      </a14:backgroundRemoval>
                    </a14:imgEffect>
                  </a14:imgLayer>
                </a14:imgProps>
              </a:ext>
              <a:ext uri="{28A0092B-C50C-407E-A947-70E740481C1C}">
                <a14:useLocalDpi xmlns:a14="http://schemas.microsoft.com/office/drawing/2010/main" val="0"/>
              </a:ext>
            </a:extLst>
          </a:blip>
          <a:stretch>
            <a:fillRect/>
          </a:stretch>
        </p:blipFill>
        <p:spPr>
          <a:xfrm>
            <a:off x="897907" y="304800"/>
            <a:ext cx="3429000" cy="3429000"/>
          </a:xfrm>
          <a:prstGeom prst="rect">
            <a:avLst/>
          </a:prstGeom>
          <a:effectLst>
            <a:outerShdw blurRad="50800" dist="50800" dir="5400000" algn="ctr" rotWithShape="0">
              <a:srgbClr val="000000"/>
            </a:outerShdw>
          </a:effectLst>
        </p:spPr>
      </p:pic>
    </p:spTree>
    <p:extLst>
      <p:ext uri="{BB962C8B-B14F-4D97-AF65-F5344CB8AC3E}">
        <p14:creationId xmlns:p14="http://schemas.microsoft.com/office/powerpoint/2010/main" val="3563496347"/>
      </p:ext>
    </p:extLst>
  </p:cSld>
  <p:clrMapOvr>
    <a:masterClrMapping/>
  </p:clrMapOvr>
  <mc:AlternateContent xmlns:mc="http://schemas.openxmlformats.org/markup-compatibility/2006" xmlns:p14="http://schemas.microsoft.com/office/powerpoint/2010/main">
    <mc:Choice Requires="p14">
      <p:transition spd="slow" p14:dur="2000" advTm="40820"/>
    </mc:Choice>
    <mc:Fallback xmlns="">
      <p:transition spd="slow" advTm="4082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0F3F2-F6FE-4F32-B303-D6B0B470D616}"/>
              </a:ext>
            </a:extLst>
          </p:cNvPr>
          <p:cNvSpPr>
            <a:spLocks noGrp="1"/>
          </p:cNvSpPr>
          <p:nvPr>
            <p:ph type="title"/>
          </p:nvPr>
        </p:nvSpPr>
        <p:spPr/>
        <p:txBody>
          <a:bodyPr>
            <a:normAutofit fontScale="90000"/>
          </a:bodyPr>
          <a:lstStyle/>
          <a:p>
            <a:r>
              <a:rPr lang="en-US" dirty="0"/>
              <a:t>What is the mix of green, yellow, and red refineries in the USA?</a:t>
            </a:r>
          </a:p>
        </p:txBody>
      </p:sp>
      <p:sp>
        <p:nvSpPr>
          <p:cNvPr id="4" name="Slide Number Placeholder 3">
            <a:extLst>
              <a:ext uri="{FF2B5EF4-FFF2-40B4-BE49-F238E27FC236}">
                <a16:creationId xmlns:a16="http://schemas.microsoft.com/office/drawing/2014/main" id="{AB80D524-D417-46E8-98F6-0C04F3B7F215}"/>
              </a:ext>
            </a:extLst>
          </p:cNvPr>
          <p:cNvSpPr>
            <a:spLocks noGrp="1"/>
          </p:cNvSpPr>
          <p:nvPr>
            <p:ph type="sldNum" sz="quarter" idx="12"/>
          </p:nvPr>
        </p:nvSpPr>
        <p:spPr/>
        <p:txBody>
          <a:bodyPr/>
          <a:lstStyle/>
          <a:p>
            <a:fld id="{5881A172-2591-45B3-9E35-7E31970F6217}" type="slidenum">
              <a:rPr lang="en-US" smtClean="0">
                <a:solidFill>
                  <a:prstClr val="white"/>
                </a:solidFill>
              </a:rPr>
              <a:pPr/>
              <a:t>10</a:t>
            </a:fld>
            <a:endParaRPr lang="en-US" dirty="0">
              <a:solidFill>
                <a:prstClr val="white"/>
              </a:solidFill>
            </a:endParaRPr>
          </a:p>
        </p:txBody>
      </p:sp>
    </p:spTree>
    <p:extLst>
      <p:ext uri="{BB962C8B-B14F-4D97-AF65-F5344CB8AC3E}">
        <p14:creationId xmlns:p14="http://schemas.microsoft.com/office/powerpoint/2010/main" val="2702558020"/>
      </p:ext>
    </p:extLst>
  </p:cSld>
  <p:clrMapOvr>
    <a:masterClrMapping/>
  </p:clrMapOvr>
  <mc:AlternateContent xmlns:mc="http://schemas.openxmlformats.org/markup-compatibility/2006" xmlns:p14="http://schemas.microsoft.com/office/powerpoint/2010/main">
    <mc:Choice Requires="p14">
      <p:transition spd="slow" p14:dur="2000" advTm="13379"/>
    </mc:Choice>
    <mc:Fallback xmlns="">
      <p:transition spd="slow" advTm="13379"/>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74355-3338-4938-8E79-14376BBF9549}"/>
              </a:ext>
            </a:extLst>
          </p:cNvPr>
          <p:cNvSpPr>
            <a:spLocks noGrp="1"/>
          </p:cNvSpPr>
          <p:nvPr>
            <p:ph type="title"/>
          </p:nvPr>
        </p:nvSpPr>
        <p:spPr>
          <a:xfrm>
            <a:off x="822960" y="457200"/>
            <a:ext cx="7315200" cy="1154097"/>
          </a:xfrm>
        </p:spPr>
        <p:txBody>
          <a:bodyPr>
            <a:normAutofit/>
          </a:bodyPr>
          <a:lstStyle/>
          <a:p>
            <a:r>
              <a:rPr lang="en-US" dirty="0"/>
              <a:t>Green, yellow, red count</a:t>
            </a:r>
          </a:p>
        </p:txBody>
      </p:sp>
      <p:sp>
        <p:nvSpPr>
          <p:cNvPr id="3" name="Slide Number Placeholder 2"/>
          <p:cNvSpPr>
            <a:spLocks noGrp="1"/>
          </p:cNvSpPr>
          <p:nvPr>
            <p:ph type="sldNum" sz="quarter" idx="12"/>
          </p:nvPr>
        </p:nvSpPr>
        <p:spPr/>
        <p:txBody>
          <a:bodyPr/>
          <a:lstStyle/>
          <a:p>
            <a:fld id="{5881A172-2591-45B3-9E35-7E31970F6217}" type="slidenum">
              <a:rPr lang="en-US" smtClean="0">
                <a:solidFill>
                  <a:prstClr val="white"/>
                </a:solidFill>
              </a:rPr>
              <a:pPr/>
              <a:t>11</a:t>
            </a:fld>
            <a:endParaRPr lang="en-US" dirty="0">
              <a:solidFill>
                <a:prstClr val="white"/>
              </a:solidFill>
            </a:endParaRPr>
          </a:p>
        </p:txBody>
      </p:sp>
      <p:graphicFrame>
        <p:nvGraphicFramePr>
          <p:cNvPr id="4" name="Table 3">
            <a:extLst>
              <a:ext uri="{FF2B5EF4-FFF2-40B4-BE49-F238E27FC236}">
                <a16:creationId xmlns:a16="http://schemas.microsoft.com/office/drawing/2014/main" id="{0E9B293A-B3ED-49D7-97CA-F6DCD8D7BB83}"/>
              </a:ext>
            </a:extLst>
          </p:cNvPr>
          <p:cNvGraphicFramePr>
            <a:graphicFrameLocks noGrp="1"/>
          </p:cNvGraphicFramePr>
          <p:nvPr>
            <p:extLst>
              <p:ext uri="{D42A27DB-BD31-4B8C-83A1-F6EECF244321}">
                <p14:modId xmlns:p14="http://schemas.microsoft.com/office/powerpoint/2010/main" val="1059169155"/>
              </p:ext>
            </p:extLst>
          </p:nvPr>
        </p:nvGraphicFramePr>
        <p:xfrm>
          <a:off x="381000" y="1869242"/>
          <a:ext cx="7746381" cy="4365666"/>
        </p:xfrm>
        <a:graphic>
          <a:graphicData uri="http://schemas.openxmlformats.org/drawingml/2006/table">
            <a:tbl>
              <a:tblPr firstRow="1" bandRow="1">
                <a:tableStyleId>{5C22544A-7EE6-4342-B048-85BDC9FD1C3A}</a:tableStyleId>
              </a:tblPr>
              <a:tblGrid>
                <a:gridCol w="2971800">
                  <a:extLst>
                    <a:ext uri="{9D8B030D-6E8A-4147-A177-3AD203B41FA5}">
                      <a16:colId xmlns:a16="http://schemas.microsoft.com/office/drawing/2014/main" val="4183165269"/>
                    </a:ext>
                  </a:extLst>
                </a:gridCol>
                <a:gridCol w="1591527">
                  <a:extLst>
                    <a:ext uri="{9D8B030D-6E8A-4147-A177-3AD203B41FA5}">
                      <a16:colId xmlns:a16="http://schemas.microsoft.com/office/drawing/2014/main" val="2318699378"/>
                    </a:ext>
                  </a:extLst>
                </a:gridCol>
                <a:gridCol w="1591527">
                  <a:extLst>
                    <a:ext uri="{9D8B030D-6E8A-4147-A177-3AD203B41FA5}">
                      <a16:colId xmlns:a16="http://schemas.microsoft.com/office/drawing/2014/main" val="782179604"/>
                    </a:ext>
                  </a:extLst>
                </a:gridCol>
                <a:gridCol w="1591527">
                  <a:extLst>
                    <a:ext uri="{9D8B030D-6E8A-4147-A177-3AD203B41FA5}">
                      <a16:colId xmlns:a16="http://schemas.microsoft.com/office/drawing/2014/main" val="1533476342"/>
                    </a:ext>
                  </a:extLst>
                </a:gridCol>
              </a:tblGrid>
              <a:tr h="640956">
                <a:tc>
                  <a:txBody>
                    <a:bodyPr/>
                    <a:lstStyle/>
                    <a:p>
                      <a:pPr algn="ctr"/>
                      <a:r>
                        <a:rPr lang="en-US" dirty="0"/>
                        <a:t>US FCC refineries count</a:t>
                      </a:r>
                    </a:p>
                  </a:txBody>
                  <a:tcPr anchor="ctr">
                    <a:lnL w="12700" cmpd="sng">
                      <a:noFill/>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t>MathPro</a:t>
                      </a:r>
                    </a:p>
                    <a:p>
                      <a:pPr algn="ctr"/>
                      <a:r>
                        <a:rPr lang="en-US" dirty="0"/>
                        <a:t>2011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p>
                  </a:txBody>
                  <a:tcP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63774918"/>
                  </a:ext>
                </a:extLst>
              </a:tr>
              <a:tr h="124157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4000" b="0" i="0" u="none" strike="noStrike" dirty="0">
                          <a:solidFill>
                            <a:srgbClr val="00B050"/>
                          </a:solidFill>
                          <a:effectLst/>
                          <a:latin typeface="Calibri" panose="020F0502020204030204" pitchFamily="34" charset="0"/>
                        </a:rPr>
                        <a:t>41%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14400" rtl="0" eaLnBrk="1" fontAlgn="b" latinLnBrk="0" hangingPunct="1"/>
                      <a:endParaRPr lang="en-US" sz="4000" b="0" i="0" u="none" strike="noStrike" kern="1200" dirty="0">
                        <a:solidFill>
                          <a:srgbClr val="FF0000"/>
                        </a:solidFill>
                        <a:effectLst/>
                        <a:latin typeface="Calibri" panose="020F0502020204030204" pitchFamily="34" charset="0"/>
                        <a:ea typeface="+mn-ea"/>
                        <a:cs typeface="+mn-cs"/>
                      </a:endParaRPr>
                    </a:p>
                  </a:txBody>
                  <a:tcPr anchor="ct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b" latinLnBrk="0" hangingPunct="1"/>
                      <a:endParaRPr lang="en-US" sz="4000" b="0" i="0" u="none" strike="noStrike" kern="1200" dirty="0">
                        <a:solidFill>
                          <a:srgbClr val="FF0000"/>
                        </a:solidFill>
                        <a:effectLst/>
                        <a:latin typeface="Calibri" panose="020F0502020204030204" pitchFamily="34" charset="0"/>
                        <a:ea typeface="+mn-ea"/>
                        <a:cs typeface="+mn-cs"/>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19861864"/>
                  </a:ext>
                </a:extLst>
              </a:tr>
              <a:tr h="124157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US" sz="4000" b="0" i="0" u="none" strike="noStrike" dirty="0">
                          <a:solidFill>
                            <a:srgbClr val="E7B416"/>
                          </a:solidFill>
                          <a:effectLst/>
                          <a:latin typeface="Calibri" panose="020F0502020204030204" pitchFamily="34" charset="0"/>
                        </a:rPr>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b" latinLnBrk="0" hangingPunct="1"/>
                      <a:endParaRPr lang="en-US" sz="4000" b="0" i="0" u="none" strike="noStrike" kern="1200" dirty="0">
                        <a:solidFill>
                          <a:srgbClr val="E7B416"/>
                        </a:solidFill>
                        <a:effectLst/>
                        <a:latin typeface="Calibri" panose="020F0502020204030204" pitchFamily="34" charset="0"/>
                        <a:ea typeface="+mn-ea"/>
                        <a:cs typeface="+mn-cs"/>
                      </a:endParaRP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b" latinLnBrk="0" hangingPunct="1"/>
                      <a:endParaRPr lang="en-US" sz="4000" b="0" i="0" u="none" strike="noStrike" kern="1200" dirty="0">
                        <a:solidFill>
                          <a:srgbClr val="E7B416"/>
                        </a:solidFill>
                        <a:effectLst/>
                        <a:latin typeface="Calibri" panose="020F0502020204030204" pitchFamily="34" charset="0"/>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91277100"/>
                  </a:ext>
                </a:extLst>
              </a:tr>
              <a:tr h="124157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4000" b="0" i="0" u="none" strike="noStrike" dirty="0">
                          <a:solidFill>
                            <a:srgbClr val="FF0000"/>
                          </a:solidFill>
                          <a:effectLst/>
                          <a:latin typeface="Calibri" panose="020F0502020204030204" pitchFamily="34" charset="0"/>
                        </a:rPr>
                        <a:t>35%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endParaRPr lang="en-US" sz="4000" b="0" i="0" u="none" strike="noStrike" kern="1200" dirty="0">
                        <a:solidFill>
                          <a:srgbClr val="27E833"/>
                        </a:solidFill>
                        <a:effectLst/>
                        <a:latin typeface="Calibri" panose="020F0502020204030204" pitchFamily="34" charset="0"/>
                        <a:ea typeface="+mn-ea"/>
                        <a:cs typeface="+mn-cs"/>
                      </a:endParaRPr>
                    </a:p>
                  </a:txBody>
                  <a:tcPr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endParaRPr lang="en-US" sz="4000" b="0" i="0" u="none" strike="noStrike" kern="1200" dirty="0">
                        <a:solidFill>
                          <a:srgbClr val="27E833"/>
                        </a:solidFill>
                        <a:effectLst/>
                        <a:latin typeface="Calibri" panose="020F0502020204030204" pitchFamily="34" charset="0"/>
                        <a:ea typeface="+mn-ea"/>
                        <a:cs typeface="+mn-cs"/>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21643523"/>
                  </a:ext>
                </a:extLst>
              </a:tr>
            </a:tbl>
          </a:graphicData>
        </a:graphic>
      </p:graphicFrame>
      <p:pic>
        <p:nvPicPr>
          <p:cNvPr id="6" name="Picture 5">
            <a:extLst>
              <a:ext uri="{FF2B5EF4-FFF2-40B4-BE49-F238E27FC236}">
                <a16:creationId xmlns:a16="http://schemas.microsoft.com/office/drawing/2014/main" id="{1385FD89-0995-4C70-A47A-FC9955216CE7}"/>
              </a:ext>
            </a:extLst>
          </p:cNvPr>
          <p:cNvPicPr>
            <a:picLocks noChangeAspect="1"/>
          </p:cNvPicPr>
          <p:nvPr/>
        </p:nvPicPr>
        <p:blipFill>
          <a:blip r:embed="rId3"/>
          <a:stretch>
            <a:fillRect/>
          </a:stretch>
        </p:blipFill>
        <p:spPr>
          <a:xfrm>
            <a:off x="-22860" y="2834483"/>
            <a:ext cx="3977640" cy="3429000"/>
          </a:xfrm>
          <a:prstGeom prst="rect">
            <a:avLst/>
          </a:prstGeom>
        </p:spPr>
      </p:pic>
    </p:spTree>
    <p:extLst>
      <p:ext uri="{BB962C8B-B14F-4D97-AF65-F5344CB8AC3E}">
        <p14:creationId xmlns:p14="http://schemas.microsoft.com/office/powerpoint/2010/main" val="3778020068"/>
      </p:ext>
    </p:extLst>
  </p:cSld>
  <p:clrMapOvr>
    <a:masterClrMapping/>
  </p:clrMapOvr>
  <mc:AlternateContent xmlns:mc="http://schemas.openxmlformats.org/markup-compatibility/2006" xmlns:p14="http://schemas.microsoft.com/office/powerpoint/2010/main">
    <mc:Choice Requires="p14">
      <p:transition spd="slow" p14:dur="2000" advTm="17017"/>
    </mc:Choice>
    <mc:Fallback xmlns="">
      <p:transition spd="slow" advTm="17017"/>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881A172-2591-45B3-9E35-7E31970F6217}" type="slidenum">
              <a:rPr lang="en-US" smtClean="0">
                <a:solidFill>
                  <a:prstClr val="white"/>
                </a:solidFill>
              </a:rPr>
              <a:pPr/>
              <a:t>12</a:t>
            </a:fld>
            <a:endParaRPr lang="en-US" dirty="0">
              <a:solidFill>
                <a:prstClr val="white"/>
              </a:solidFill>
            </a:endParaRPr>
          </a:p>
        </p:txBody>
      </p:sp>
      <p:graphicFrame>
        <p:nvGraphicFramePr>
          <p:cNvPr id="4" name="Table 3">
            <a:extLst>
              <a:ext uri="{FF2B5EF4-FFF2-40B4-BE49-F238E27FC236}">
                <a16:creationId xmlns:a16="http://schemas.microsoft.com/office/drawing/2014/main" id="{0E9B293A-B3ED-49D7-97CA-F6DCD8D7BB83}"/>
              </a:ext>
            </a:extLst>
          </p:cNvPr>
          <p:cNvGraphicFramePr>
            <a:graphicFrameLocks noGrp="1"/>
          </p:cNvGraphicFramePr>
          <p:nvPr>
            <p:extLst>
              <p:ext uri="{D42A27DB-BD31-4B8C-83A1-F6EECF244321}">
                <p14:modId xmlns:p14="http://schemas.microsoft.com/office/powerpoint/2010/main" val="1818371316"/>
              </p:ext>
            </p:extLst>
          </p:nvPr>
        </p:nvGraphicFramePr>
        <p:xfrm>
          <a:off x="391779" y="1854159"/>
          <a:ext cx="7746381" cy="4365666"/>
        </p:xfrm>
        <a:graphic>
          <a:graphicData uri="http://schemas.openxmlformats.org/drawingml/2006/table">
            <a:tbl>
              <a:tblPr firstRow="1" bandRow="1">
                <a:tableStyleId>{5C22544A-7EE6-4342-B048-85BDC9FD1C3A}</a:tableStyleId>
              </a:tblPr>
              <a:tblGrid>
                <a:gridCol w="2971800">
                  <a:extLst>
                    <a:ext uri="{9D8B030D-6E8A-4147-A177-3AD203B41FA5}">
                      <a16:colId xmlns:a16="http://schemas.microsoft.com/office/drawing/2014/main" val="4183165269"/>
                    </a:ext>
                  </a:extLst>
                </a:gridCol>
                <a:gridCol w="1591527">
                  <a:extLst>
                    <a:ext uri="{9D8B030D-6E8A-4147-A177-3AD203B41FA5}">
                      <a16:colId xmlns:a16="http://schemas.microsoft.com/office/drawing/2014/main" val="2318699378"/>
                    </a:ext>
                  </a:extLst>
                </a:gridCol>
                <a:gridCol w="1591527">
                  <a:extLst>
                    <a:ext uri="{9D8B030D-6E8A-4147-A177-3AD203B41FA5}">
                      <a16:colId xmlns:a16="http://schemas.microsoft.com/office/drawing/2014/main" val="782179604"/>
                    </a:ext>
                  </a:extLst>
                </a:gridCol>
                <a:gridCol w="1591527">
                  <a:extLst>
                    <a:ext uri="{9D8B030D-6E8A-4147-A177-3AD203B41FA5}">
                      <a16:colId xmlns:a16="http://schemas.microsoft.com/office/drawing/2014/main" val="1533476342"/>
                    </a:ext>
                  </a:extLst>
                </a:gridCol>
              </a:tblGrid>
              <a:tr h="640956">
                <a:tc>
                  <a:txBody>
                    <a:bodyPr/>
                    <a:lstStyle/>
                    <a:p>
                      <a:pPr algn="ctr"/>
                      <a:r>
                        <a:rPr lang="en-US" dirty="0"/>
                        <a:t>US FCC refineries count</a:t>
                      </a:r>
                    </a:p>
                  </a:txBody>
                  <a:tcPr anchor="ctr">
                    <a:lnL w="12700" cmpd="sng">
                      <a:noFill/>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bg2">
                              <a:lumMod val="90000"/>
                              <a:lumOff val="10000"/>
                            </a:schemeClr>
                          </a:solidFill>
                        </a:rPr>
                        <a:t>MathPro</a:t>
                      </a:r>
                    </a:p>
                    <a:p>
                      <a:pPr algn="ctr"/>
                      <a:r>
                        <a:rPr lang="en-US" dirty="0">
                          <a:solidFill>
                            <a:schemeClr val="bg2">
                              <a:lumMod val="90000"/>
                              <a:lumOff val="10000"/>
                            </a:schemeClr>
                          </a:solidFill>
                        </a:rPr>
                        <a:t>2011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t>EPA</a:t>
                      </a:r>
                    </a:p>
                    <a:p>
                      <a:pPr algn="ctr"/>
                      <a:r>
                        <a:rPr lang="en-US" dirty="0"/>
                        <a:t>2013</a:t>
                      </a:r>
                    </a:p>
                  </a:txBody>
                  <a:tcP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63774918"/>
                  </a:ext>
                </a:extLst>
              </a:tr>
              <a:tr h="124157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4000" b="0" i="0" u="none" strike="noStrike" dirty="0">
                          <a:solidFill>
                            <a:schemeClr val="bg2">
                              <a:lumMod val="75000"/>
                              <a:lumOff val="25000"/>
                            </a:schemeClr>
                          </a:solidFill>
                          <a:effectLst/>
                          <a:latin typeface="Calibri" panose="020F0502020204030204" pitchFamily="34" charset="0"/>
                        </a:rPr>
                        <a:t>41%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4000" b="0" i="0" u="none" strike="noStrike" kern="1200" dirty="0">
                          <a:solidFill>
                            <a:srgbClr val="27E833"/>
                          </a:solidFill>
                          <a:effectLst/>
                          <a:latin typeface="Calibri" panose="020F0502020204030204" pitchFamily="34" charset="0"/>
                          <a:ea typeface="+mn-ea"/>
                          <a:cs typeface="+mn-cs"/>
                        </a:rPr>
                        <a:t>39%</a:t>
                      </a:r>
                    </a:p>
                  </a:txBody>
                  <a:tcPr anchor="ct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b" latinLnBrk="0" hangingPunct="1"/>
                      <a:endParaRPr lang="en-US" sz="4000" b="0" i="0" u="none" strike="noStrike" kern="1200" dirty="0">
                        <a:solidFill>
                          <a:srgbClr val="FF0000"/>
                        </a:solidFill>
                        <a:effectLst/>
                        <a:latin typeface="Calibri" panose="020F0502020204030204" pitchFamily="34" charset="0"/>
                        <a:ea typeface="+mn-ea"/>
                        <a:cs typeface="+mn-cs"/>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19861864"/>
                  </a:ext>
                </a:extLst>
              </a:tr>
              <a:tr h="124157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US" sz="4000" b="0" i="0" u="none" strike="noStrike" dirty="0">
                          <a:solidFill>
                            <a:schemeClr val="bg2">
                              <a:lumMod val="75000"/>
                              <a:lumOff val="25000"/>
                            </a:schemeClr>
                          </a:solidFill>
                          <a:effectLst/>
                          <a:latin typeface="Calibri" panose="020F0502020204030204" pitchFamily="34" charset="0"/>
                        </a:rPr>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4000" b="0" i="0" u="none" strike="noStrike" kern="1200" dirty="0">
                          <a:solidFill>
                            <a:srgbClr val="E7B416"/>
                          </a:solidFill>
                          <a:effectLst/>
                          <a:latin typeface="Calibri" panose="020F0502020204030204" pitchFamily="34" charset="0"/>
                          <a:ea typeface="+mn-ea"/>
                          <a:cs typeface="+mn-cs"/>
                        </a:rPr>
                        <a:t>19%</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b" latinLnBrk="0" hangingPunct="1"/>
                      <a:endParaRPr lang="en-US" sz="4000" b="0" i="0" u="none" strike="noStrike" kern="1200" dirty="0">
                        <a:solidFill>
                          <a:srgbClr val="E7B416"/>
                        </a:solidFill>
                        <a:effectLst/>
                        <a:latin typeface="Calibri" panose="020F0502020204030204" pitchFamily="34" charset="0"/>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91277100"/>
                  </a:ext>
                </a:extLst>
              </a:tr>
              <a:tr h="124157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4000" b="0" i="0" u="none" strike="noStrike" dirty="0">
                          <a:solidFill>
                            <a:schemeClr val="bg2">
                              <a:lumMod val="75000"/>
                              <a:lumOff val="25000"/>
                            </a:schemeClr>
                          </a:solidFill>
                          <a:effectLst/>
                          <a:latin typeface="Calibri" panose="020F0502020204030204" pitchFamily="34" charset="0"/>
                        </a:rPr>
                        <a:t>35%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4000" b="0" i="0" u="none" strike="noStrike" kern="1200" dirty="0">
                          <a:solidFill>
                            <a:srgbClr val="FF0000"/>
                          </a:solidFill>
                          <a:effectLst/>
                          <a:latin typeface="Calibri" panose="020F0502020204030204" pitchFamily="34" charset="0"/>
                          <a:ea typeface="+mn-ea"/>
                          <a:cs typeface="+mn-cs"/>
                        </a:rPr>
                        <a:t>42%</a:t>
                      </a:r>
                    </a:p>
                  </a:txBody>
                  <a:tcPr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endParaRPr lang="en-US" sz="4000" b="0" i="0" u="none" strike="noStrike" kern="1200" dirty="0">
                        <a:solidFill>
                          <a:srgbClr val="27E833"/>
                        </a:solidFill>
                        <a:effectLst/>
                        <a:latin typeface="Calibri" panose="020F0502020204030204" pitchFamily="34" charset="0"/>
                        <a:ea typeface="+mn-ea"/>
                        <a:cs typeface="+mn-cs"/>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21643523"/>
                  </a:ext>
                </a:extLst>
              </a:tr>
            </a:tbl>
          </a:graphicData>
        </a:graphic>
      </p:graphicFrame>
      <p:pic>
        <p:nvPicPr>
          <p:cNvPr id="7" name="Picture 6">
            <a:extLst>
              <a:ext uri="{FF2B5EF4-FFF2-40B4-BE49-F238E27FC236}">
                <a16:creationId xmlns:a16="http://schemas.microsoft.com/office/drawing/2014/main" id="{3A1104A1-8E74-44B9-A3A9-C843C0C2C667}"/>
              </a:ext>
            </a:extLst>
          </p:cNvPr>
          <p:cNvPicPr>
            <a:picLocks noChangeAspect="1"/>
          </p:cNvPicPr>
          <p:nvPr/>
        </p:nvPicPr>
        <p:blipFill>
          <a:blip r:embed="rId3"/>
          <a:stretch>
            <a:fillRect/>
          </a:stretch>
        </p:blipFill>
        <p:spPr>
          <a:xfrm>
            <a:off x="0" y="2819400"/>
            <a:ext cx="3977640" cy="3429000"/>
          </a:xfrm>
          <a:prstGeom prst="rect">
            <a:avLst/>
          </a:prstGeom>
        </p:spPr>
      </p:pic>
      <p:sp>
        <p:nvSpPr>
          <p:cNvPr id="8" name="Title 1">
            <a:extLst>
              <a:ext uri="{FF2B5EF4-FFF2-40B4-BE49-F238E27FC236}">
                <a16:creationId xmlns:a16="http://schemas.microsoft.com/office/drawing/2014/main" id="{F18CAC25-C5BF-4DCC-AFC7-6FD537AFC4AB}"/>
              </a:ext>
            </a:extLst>
          </p:cNvPr>
          <p:cNvSpPr txBox="1">
            <a:spLocks/>
          </p:cNvSpPr>
          <p:nvPr/>
        </p:nvSpPr>
        <p:spPr>
          <a:xfrm>
            <a:off x="822960" y="457200"/>
            <a:ext cx="7315200" cy="1154097"/>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Green, yellow, red count</a:t>
            </a:r>
          </a:p>
        </p:txBody>
      </p:sp>
    </p:spTree>
    <p:extLst>
      <p:ext uri="{BB962C8B-B14F-4D97-AF65-F5344CB8AC3E}">
        <p14:creationId xmlns:p14="http://schemas.microsoft.com/office/powerpoint/2010/main" val="2773474800"/>
      </p:ext>
    </p:extLst>
  </p:cSld>
  <p:clrMapOvr>
    <a:masterClrMapping/>
  </p:clrMapOvr>
  <mc:AlternateContent xmlns:mc="http://schemas.openxmlformats.org/markup-compatibility/2006" xmlns:p14="http://schemas.microsoft.com/office/powerpoint/2010/main">
    <mc:Choice Requires="p14">
      <p:transition spd="slow" p14:dur="2000" advTm="23835"/>
    </mc:Choice>
    <mc:Fallback xmlns="">
      <p:transition spd="slow" advTm="23835"/>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66284-D6AA-4694-8602-958EC0451646}"/>
              </a:ext>
            </a:extLst>
          </p:cNvPr>
          <p:cNvSpPr>
            <a:spLocks noGrp="1"/>
          </p:cNvSpPr>
          <p:nvPr>
            <p:ph type="title"/>
          </p:nvPr>
        </p:nvSpPr>
        <p:spPr/>
        <p:txBody>
          <a:bodyPr>
            <a:normAutofit/>
          </a:bodyPr>
          <a:lstStyle/>
          <a:p>
            <a:r>
              <a:rPr lang="en-US" dirty="0"/>
              <a:t>Tier 3 studies said</a:t>
            </a:r>
          </a:p>
        </p:txBody>
      </p:sp>
      <p:sp>
        <p:nvSpPr>
          <p:cNvPr id="3" name="Content Placeholder 2">
            <a:extLst>
              <a:ext uri="{FF2B5EF4-FFF2-40B4-BE49-F238E27FC236}">
                <a16:creationId xmlns:a16="http://schemas.microsoft.com/office/drawing/2014/main" id="{3E9CA1F0-29C5-459E-AC51-4EFE472F47B2}"/>
              </a:ext>
            </a:extLst>
          </p:cNvPr>
          <p:cNvSpPr>
            <a:spLocks noGrp="1"/>
          </p:cNvSpPr>
          <p:nvPr>
            <p:ph idx="1"/>
          </p:nvPr>
        </p:nvSpPr>
        <p:spPr/>
        <p:txBody>
          <a:bodyPr>
            <a:normAutofit/>
          </a:bodyPr>
          <a:lstStyle/>
          <a:p>
            <a:r>
              <a:rPr lang="en-US" dirty="0"/>
              <a:t>The US will need 82 capital investment projects </a:t>
            </a:r>
          </a:p>
          <a:p>
            <a:r>
              <a:rPr lang="en-US" dirty="0"/>
              <a:t>16 new builds and 66 revamps</a:t>
            </a:r>
          </a:p>
          <a:p>
            <a:r>
              <a:rPr lang="en-US" dirty="0"/>
              <a:t>To move red and yellow refineries toward the green category</a:t>
            </a:r>
          </a:p>
          <a:p>
            <a:r>
              <a:rPr lang="en-US" dirty="0"/>
              <a:t>A six-year phase in will allow for these investments</a:t>
            </a:r>
          </a:p>
        </p:txBody>
      </p:sp>
      <p:sp>
        <p:nvSpPr>
          <p:cNvPr id="4" name="Slide Number Placeholder 3">
            <a:extLst>
              <a:ext uri="{FF2B5EF4-FFF2-40B4-BE49-F238E27FC236}">
                <a16:creationId xmlns:a16="http://schemas.microsoft.com/office/drawing/2014/main" id="{0BFD02F1-2BBF-41B2-A29D-0DA937027C71}"/>
              </a:ext>
            </a:extLst>
          </p:cNvPr>
          <p:cNvSpPr>
            <a:spLocks noGrp="1"/>
          </p:cNvSpPr>
          <p:nvPr>
            <p:ph type="sldNum" sz="quarter" idx="12"/>
          </p:nvPr>
        </p:nvSpPr>
        <p:spPr/>
        <p:txBody>
          <a:bodyPr/>
          <a:lstStyle/>
          <a:p>
            <a:fld id="{5881A172-2591-45B3-9E35-7E31970F6217}" type="slidenum">
              <a:rPr lang="en-US" smtClean="0">
                <a:solidFill>
                  <a:prstClr val="white"/>
                </a:solidFill>
              </a:rPr>
              <a:pPr/>
              <a:t>13</a:t>
            </a:fld>
            <a:endParaRPr lang="en-US" dirty="0">
              <a:solidFill>
                <a:prstClr val="white"/>
              </a:solidFill>
            </a:endParaRPr>
          </a:p>
        </p:txBody>
      </p:sp>
      <p:sp>
        <p:nvSpPr>
          <p:cNvPr id="6" name="Rectangle 5">
            <a:extLst>
              <a:ext uri="{FF2B5EF4-FFF2-40B4-BE49-F238E27FC236}">
                <a16:creationId xmlns:a16="http://schemas.microsoft.com/office/drawing/2014/main" id="{CAEE877E-A984-4053-8CF9-874556DD31B5}"/>
              </a:ext>
            </a:extLst>
          </p:cNvPr>
          <p:cNvSpPr/>
          <p:nvPr/>
        </p:nvSpPr>
        <p:spPr>
          <a:xfrm>
            <a:off x="808349" y="4359346"/>
            <a:ext cx="5458225" cy="523220"/>
          </a:xfrm>
          <a:prstGeom prst="rect">
            <a:avLst/>
          </a:prstGeom>
        </p:spPr>
        <p:txBody>
          <a:bodyPr wrap="none">
            <a:spAutoFit/>
          </a:bodyPr>
          <a:lstStyle/>
          <a:p>
            <a:pPr marL="45720" indent="0" algn="ctr">
              <a:buNone/>
            </a:pPr>
            <a:r>
              <a:rPr lang="en-US" sz="2800" dirty="0"/>
              <a:t>= $3 Billion in capital investment</a:t>
            </a:r>
          </a:p>
        </p:txBody>
      </p:sp>
    </p:spTree>
    <p:custDataLst>
      <p:tags r:id="rId1"/>
    </p:custDataLst>
    <p:extLst>
      <p:ext uri="{BB962C8B-B14F-4D97-AF65-F5344CB8AC3E}">
        <p14:creationId xmlns:p14="http://schemas.microsoft.com/office/powerpoint/2010/main" val="1718818164"/>
      </p:ext>
    </p:extLst>
  </p:cSld>
  <p:clrMapOvr>
    <a:masterClrMapping/>
  </p:clrMapOvr>
  <mc:AlternateContent xmlns:mc="http://schemas.openxmlformats.org/markup-compatibility/2006" xmlns:p14="http://schemas.microsoft.com/office/powerpoint/2010/main">
    <mc:Choice Requires="p14">
      <p:transition spd="slow" p14:dur="2000" advTm="51685"/>
    </mc:Choice>
    <mc:Fallback xmlns="">
      <p:transition spd="slow" advTm="5168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881A172-2591-45B3-9E35-7E31970F6217}" type="slidenum">
              <a:rPr lang="en-US" smtClean="0">
                <a:solidFill>
                  <a:prstClr val="white"/>
                </a:solidFill>
              </a:rPr>
              <a:pPr/>
              <a:t>14</a:t>
            </a:fld>
            <a:endParaRPr lang="en-US" dirty="0">
              <a:solidFill>
                <a:prstClr val="white"/>
              </a:solidFill>
            </a:endParaRPr>
          </a:p>
        </p:txBody>
      </p:sp>
      <p:graphicFrame>
        <p:nvGraphicFramePr>
          <p:cNvPr id="4" name="Table 3">
            <a:extLst>
              <a:ext uri="{FF2B5EF4-FFF2-40B4-BE49-F238E27FC236}">
                <a16:creationId xmlns:a16="http://schemas.microsoft.com/office/drawing/2014/main" id="{0E9B293A-B3ED-49D7-97CA-F6DCD8D7BB83}"/>
              </a:ext>
            </a:extLst>
          </p:cNvPr>
          <p:cNvGraphicFramePr>
            <a:graphicFrameLocks noGrp="1"/>
          </p:cNvGraphicFramePr>
          <p:nvPr>
            <p:extLst>
              <p:ext uri="{D42A27DB-BD31-4B8C-83A1-F6EECF244321}">
                <p14:modId xmlns:p14="http://schemas.microsoft.com/office/powerpoint/2010/main" val="589510852"/>
              </p:ext>
            </p:extLst>
          </p:nvPr>
        </p:nvGraphicFramePr>
        <p:xfrm>
          <a:off x="381000" y="1828800"/>
          <a:ext cx="7746381" cy="4365666"/>
        </p:xfrm>
        <a:graphic>
          <a:graphicData uri="http://schemas.openxmlformats.org/drawingml/2006/table">
            <a:tbl>
              <a:tblPr firstRow="1" bandRow="1">
                <a:tableStyleId>{5C22544A-7EE6-4342-B048-85BDC9FD1C3A}</a:tableStyleId>
              </a:tblPr>
              <a:tblGrid>
                <a:gridCol w="2971800">
                  <a:extLst>
                    <a:ext uri="{9D8B030D-6E8A-4147-A177-3AD203B41FA5}">
                      <a16:colId xmlns:a16="http://schemas.microsoft.com/office/drawing/2014/main" val="4183165269"/>
                    </a:ext>
                  </a:extLst>
                </a:gridCol>
                <a:gridCol w="1591527">
                  <a:extLst>
                    <a:ext uri="{9D8B030D-6E8A-4147-A177-3AD203B41FA5}">
                      <a16:colId xmlns:a16="http://schemas.microsoft.com/office/drawing/2014/main" val="2318699378"/>
                    </a:ext>
                  </a:extLst>
                </a:gridCol>
                <a:gridCol w="1591527">
                  <a:extLst>
                    <a:ext uri="{9D8B030D-6E8A-4147-A177-3AD203B41FA5}">
                      <a16:colId xmlns:a16="http://schemas.microsoft.com/office/drawing/2014/main" val="782179604"/>
                    </a:ext>
                  </a:extLst>
                </a:gridCol>
                <a:gridCol w="1591527">
                  <a:extLst>
                    <a:ext uri="{9D8B030D-6E8A-4147-A177-3AD203B41FA5}">
                      <a16:colId xmlns:a16="http://schemas.microsoft.com/office/drawing/2014/main" val="1533476342"/>
                    </a:ext>
                  </a:extLst>
                </a:gridCol>
              </a:tblGrid>
              <a:tr h="640956">
                <a:tc>
                  <a:txBody>
                    <a:bodyPr/>
                    <a:lstStyle/>
                    <a:p>
                      <a:pPr algn="ctr"/>
                      <a:r>
                        <a:rPr lang="en-US" dirty="0"/>
                        <a:t>US FCC refineries count</a:t>
                      </a:r>
                    </a:p>
                  </a:txBody>
                  <a:tcPr anchor="ctr">
                    <a:lnL w="12700" cmpd="sng">
                      <a:noFill/>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bg2">
                              <a:lumMod val="75000"/>
                              <a:lumOff val="25000"/>
                            </a:schemeClr>
                          </a:solidFill>
                        </a:rPr>
                        <a:t>MathPro</a:t>
                      </a:r>
                    </a:p>
                    <a:p>
                      <a:pPr algn="ctr"/>
                      <a:r>
                        <a:rPr lang="en-US" dirty="0">
                          <a:solidFill>
                            <a:schemeClr val="bg2">
                              <a:lumMod val="75000"/>
                              <a:lumOff val="25000"/>
                            </a:schemeClr>
                          </a:solidFill>
                        </a:rPr>
                        <a:t>2011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bg2">
                              <a:lumMod val="75000"/>
                              <a:lumOff val="25000"/>
                            </a:schemeClr>
                          </a:solidFill>
                        </a:rPr>
                        <a:t>EPA</a:t>
                      </a:r>
                    </a:p>
                    <a:p>
                      <a:pPr algn="ctr"/>
                      <a:r>
                        <a:rPr lang="en-US" dirty="0">
                          <a:solidFill>
                            <a:schemeClr val="bg2">
                              <a:lumMod val="75000"/>
                              <a:lumOff val="25000"/>
                            </a:schemeClr>
                          </a:solidFill>
                        </a:rPr>
                        <a:t>2013</a:t>
                      </a:r>
                    </a:p>
                  </a:txBody>
                  <a:tcP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dirty="0"/>
                        <a:t>Hoekstra</a:t>
                      </a:r>
                    </a:p>
                    <a:p>
                      <a:pPr algn="ctr"/>
                      <a:r>
                        <a:rPr lang="en-US" dirty="0"/>
                        <a:t>2019</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63774918"/>
                  </a:ext>
                </a:extLst>
              </a:tr>
              <a:tr h="124157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4000" b="0" i="0" u="none" strike="noStrike" dirty="0">
                          <a:solidFill>
                            <a:schemeClr val="bg2">
                              <a:lumMod val="75000"/>
                              <a:lumOff val="25000"/>
                            </a:schemeClr>
                          </a:solidFill>
                          <a:effectLst/>
                          <a:latin typeface="Calibri" panose="020F0502020204030204" pitchFamily="34" charset="0"/>
                        </a:rPr>
                        <a:t>41%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4000" b="0" i="0" u="none" strike="noStrike" kern="1200" dirty="0">
                          <a:solidFill>
                            <a:schemeClr val="bg2">
                              <a:lumMod val="75000"/>
                              <a:lumOff val="25000"/>
                            </a:schemeClr>
                          </a:solidFill>
                          <a:effectLst/>
                          <a:latin typeface="Calibri" panose="020F0502020204030204" pitchFamily="34" charset="0"/>
                          <a:ea typeface="+mn-ea"/>
                          <a:cs typeface="+mn-cs"/>
                        </a:rPr>
                        <a:t>39%</a:t>
                      </a:r>
                    </a:p>
                  </a:txBody>
                  <a:tcPr anchor="ct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4000" b="0" i="0" u="none" strike="noStrike" kern="1200" dirty="0">
                          <a:solidFill>
                            <a:srgbClr val="27E833"/>
                          </a:solidFill>
                          <a:effectLst/>
                          <a:latin typeface="Calibri" panose="020F0502020204030204" pitchFamily="34" charset="0"/>
                          <a:ea typeface="+mn-ea"/>
                          <a:cs typeface="+mn-cs"/>
                        </a:rPr>
                        <a:t>39%</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19861864"/>
                  </a:ext>
                </a:extLst>
              </a:tr>
              <a:tr h="124157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US" sz="4000" b="0" i="0" u="none" strike="noStrike" dirty="0">
                          <a:solidFill>
                            <a:schemeClr val="bg2">
                              <a:lumMod val="75000"/>
                              <a:lumOff val="25000"/>
                            </a:schemeClr>
                          </a:solidFill>
                          <a:effectLst/>
                          <a:latin typeface="Calibri" panose="020F0502020204030204" pitchFamily="34" charset="0"/>
                        </a:rPr>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4000" b="0" i="0" u="none" strike="noStrike" kern="1200" dirty="0">
                          <a:solidFill>
                            <a:schemeClr val="bg2">
                              <a:lumMod val="75000"/>
                              <a:lumOff val="25000"/>
                            </a:schemeClr>
                          </a:solidFill>
                          <a:effectLst/>
                          <a:latin typeface="Calibri" panose="020F0502020204030204" pitchFamily="34" charset="0"/>
                          <a:ea typeface="+mn-ea"/>
                          <a:cs typeface="+mn-cs"/>
                        </a:rPr>
                        <a:t>19%</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4000" b="0" i="0" u="none" strike="noStrike" kern="1200" dirty="0">
                          <a:solidFill>
                            <a:srgbClr val="E7B416"/>
                          </a:solidFill>
                          <a:effectLst/>
                          <a:latin typeface="Calibri" panose="020F0502020204030204" pitchFamily="34" charset="0"/>
                          <a:ea typeface="+mn-ea"/>
                          <a:cs typeface="+mn-cs"/>
                        </a:rPr>
                        <a:t>22%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91277100"/>
                  </a:ext>
                </a:extLst>
              </a:tr>
              <a:tr h="124157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4000" b="0" i="0" u="none" strike="noStrike" dirty="0">
                          <a:solidFill>
                            <a:schemeClr val="bg2">
                              <a:lumMod val="75000"/>
                              <a:lumOff val="25000"/>
                            </a:schemeClr>
                          </a:solidFill>
                          <a:effectLst/>
                          <a:latin typeface="Calibri" panose="020F0502020204030204" pitchFamily="34" charset="0"/>
                        </a:rPr>
                        <a:t>35%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4000" b="0" i="0" u="none" strike="noStrike" kern="1200" dirty="0">
                          <a:solidFill>
                            <a:schemeClr val="bg2">
                              <a:lumMod val="75000"/>
                              <a:lumOff val="25000"/>
                            </a:schemeClr>
                          </a:solidFill>
                          <a:effectLst/>
                          <a:latin typeface="Calibri" panose="020F0502020204030204" pitchFamily="34" charset="0"/>
                          <a:ea typeface="+mn-ea"/>
                          <a:cs typeface="+mn-cs"/>
                        </a:rPr>
                        <a:t>42%</a:t>
                      </a:r>
                    </a:p>
                  </a:txBody>
                  <a:tcPr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4000" b="0" i="0" u="none" strike="noStrike" kern="1200" dirty="0">
                          <a:solidFill>
                            <a:srgbClr val="FF0000"/>
                          </a:solidFill>
                          <a:effectLst/>
                          <a:latin typeface="Calibri" panose="020F0502020204030204" pitchFamily="34" charset="0"/>
                          <a:ea typeface="+mn-ea"/>
                          <a:cs typeface="+mn-cs"/>
                        </a:rPr>
                        <a:t>39%</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21643523"/>
                  </a:ext>
                </a:extLst>
              </a:tr>
            </a:tbl>
          </a:graphicData>
        </a:graphic>
      </p:graphicFrame>
      <p:pic>
        <p:nvPicPr>
          <p:cNvPr id="6" name="Picture 5">
            <a:extLst>
              <a:ext uri="{FF2B5EF4-FFF2-40B4-BE49-F238E27FC236}">
                <a16:creationId xmlns:a16="http://schemas.microsoft.com/office/drawing/2014/main" id="{56E0C22D-1B4E-4550-B916-5AB71793F01E}"/>
              </a:ext>
            </a:extLst>
          </p:cNvPr>
          <p:cNvPicPr>
            <a:picLocks noChangeAspect="1"/>
          </p:cNvPicPr>
          <p:nvPr/>
        </p:nvPicPr>
        <p:blipFill>
          <a:blip r:embed="rId3"/>
          <a:stretch>
            <a:fillRect/>
          </a:stretch>
        </p:blipFill>
        <p:spPr>
          <a:xfrm>
            <a:off x="0" y="2743200"/>
            <a:ext cx="3977640" cy="3429000"/>
          </a:xfrm>
          <a:prstGeom prst="rect">
            <a:avLst/>
          </a:prstGeom>
        </p:spPr>
      </p:pic>
      <p:sp>
        <p:nvSpPr>
          <p:cNvPr id="8" name="Title 1">
            <a:extLst>
              <a:ext uri="{FF2B5EF4-FFF2-40B4-BE49-F238E27FC236}">
                <a16:creationId xmlns:a16="http://schemas.microsoft.com/office/drawing/2014/main" id="{FBEF8718-4062-40EF-A7DE-5E416E516D64}"/>
              </a:ext>
            </a:extLst>
          </p:cNvPr>
          <p:cNvSpPr txBox="1">
            <a:spLocks/>
          </p:cNvSpPr>
          <p:nvPr/>
        </p:nvSpPr>
        <p:spPr>
          <a:xfrm>
            <a:off x="822960" y="457200"/>
            <a:ext cx="7315200" cy="1154097"/>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Green, yellow, red count</a:t>
            </a:r>
          </a:p>
        </p:txBody>
      </p:sp>
    </p:spTree>
    <p:extLst>
      <p:ext uri="{BB962C8B-B14F-4D97-AF65-F5344CB8AC3E}">
        <p14:creationId xmlns:p14="http://schemas.microsoft.com/office/powerpoint/2010/main" val="2695268785"/>
      </p:ext>
    </p:extLst>
  </p:cSld>
  <p:clrMapOvr>
    <a:masterClrMapping/>
  </p:clrMapOvr>
  <mc:AlternateContent xmlns:mc="http://schemas.openxmlformats.org/markup-compatibility/2006" xmlns:p14="http://schemas.microsoft.com/office/powerpoint/2010/main">
    <mc:Choice Requires="p14">
      <p:transition spd="slow" p14:dur="2000" advTm="21038"/>
    </mc:Choice>
    <mc:Fallback xmlns="">
      <p:transition spd="slow" advTm="21038"/>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66284-D6AA-4694-8602-958EC0451646}"/>
              </a:ext>
            </a:extLst>
          </p:cNvPr>
          <p:cNvSpPr>
            <a:spLocks noGrp="1"/>
          </p:cNvSpPr>
          <p:nvPr>
            <p:ph type="title"/>
          </p:nvPr>
        </p:nvSpPr>
        <p:spPr>
          <a:xfrm>
            <a:off x="914400" y="1544715"/>
            <a:ext cx="7696200" cy="1154097"/>
          </a:xfrm>
        </p:spPr>
        <p:txBody>
          <a:bodyPr>
            <a:normAutofit fontScale="90000"/>
          </a:bodyPr>
          <a:lstStyle/>
          <a:p>
            <a:r>
              <a:rPr lang="en-US" dirty="0"/>
              <a:t>Breaking news -- after six years of capital investment .  .  .</a:t>
            </a:r>
          </a:p>
        </p:txBody>
      </p:sp>
      <p:sp>
        <p:nvSpPr>
          <p:cNvPr id="3" name="Content Placeholder 2">
            <a:extLst>
              <a:ext uri="{FF2B5EF4-FFF2-40B4-BE49-F238E27FC236}">
                <a16:creationId xmlns:a16="http://schemas.microsoft.com/office/drawing/2014/main" id="{3E9CA1F0-29C5-459E-AC51-4EFE472F47B2}"/>
              </a:ext>
            </a:extLst>
          </p:cNvPr>
          <p:cNvSpPr>
            <a:spLocks noGrp="1"/>
          </p:cNvSpPr>
          <p:nvPr>
            <p:ph idx="1"/>
          </p:nvPr>
        </p:nvSpPr>
        <p:spPr/>
        <p:txBody>
          <a:bodyPr/>
          <a:lstStyle/>
          <a:p>
            <a:pPr marL="45720" indent="0">
              <a:buNone/>
            </a:pPr>
            <a:r>
              <a:rPr lang="en-US" dirty="0"/>
              <a:t>there has been no progress in upgrading FCC process trains for Tier 3 gasoline</a:t>
            </a:r>
          </a:p>
        </p:txBody>
      </p:sp>
      <p:sp>
        <p:nvSpPr>
          <p:cNvPr id="4" name="Slide Number Placeholder 3">
            <a:extLst>
              <a:ext uri="{FF2B5EF4-FFF2-40B4-BE49-F238E27FC236}">
                <a16:creationId xmlns:a16="http://schemas.microsoft.com/office/drawing/2014/main" id="{0BFD02F1-2BBF-41B2-A29D-0DA937027C71}"/>
              </a:ext>
            </a:extLst>
          </p:cNvPr>
          <p:cNvSpPr>
            <a:spLocks noGrp="1"/>
          </p:cNvSpPr>
          <p:nvPr>
            <p:ph type="sldNum" sz="quarter" idx="12"/>
          </p:nvPr>
        </p:nvSpPr>
        <p:spPr/>
        <p:txBody>
          <a:bodyPr/>
          <a:lstStyle/>
          <a:p>
            <a:fld id="{5881A172-2591-45B3-9E35-7E31970F6217}" type="slidenum">
              <a:rPr lang="en-US" smtClean="0">
                <a:solidFill>
                  <a:prstClr val="white"/>
                </a:solidFill>
              </a:rPr>
              <a:pPr/>
              <a:t>15</a:t>
            </a:fld>
            <a:endParaRPr lang="en-US" dirty="0">
              <a:solidFill>
                <a:prstClr val="white"/>
              </a:solidFill>
            </a:endParaRPr>
          </a:p>
        </p:txBody>
      </p:sp>
    </p:spTree>
    <p:extLst>
      <p:ext uri="{BB962C8B-B14F-4D97-AF65-F5344CB8AC3E}">
        <p14:creationId xmlns:p14="http://schemas.microsoft.com/office/powerpoint/2010/main" val="3649107604"/>
      </p:ext>
    </p:extLst>
  </p:cSld>
  <p:clrMapOvr>
    <a:masterClrMapping/>
  </p:clrMapOvr>
  <mc:AlternateContent xmlns:mc="http://schemas.openxmlformats.org/markup-compatibility/2006" xmlns:p14="http://schemas.microsoft.com/office/powerpoint/2010/main">
    <mc:Choice Requires="p14">
      <p:transition spd="slow" p14:dur="2000" advTm="34340"/>
    </mc:Choice>
    <mc:Fallback xmlns="">
      <p:transition spd="slow" advTm="3434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66284-D6AA-4694-8602-958EC0451646}"/>
              </a:ext>
            </a:extLst>
          </p:cNvPr>
          <p:cNvSpPr>
            <a:spLocks noGrp="1"/>
          </p:cNvSpPr>
          <p:nvPr>
            <p:ph type="title"/>
          </p:nvPr>
        </p:nvSpPr>
        <p:spPr>
          <a:xfrm>
            <a:off x="940418" y="1524000"/>
            <a:ext cx="7315200" cy="1154097"/>
          </a:xfrm>
        </p:spPr>
        <p:txBody>
          <a:bodyPr/>
          <a:lstStyle/>
          <a:p>
            <a:r>
              <a:rPr lang="en-US" dirty="0"/>
              <a:t>Tier 3 gasoline</a:t>
            </a:r>
          </a:p>
        </p:txBody>
      </p:sp>
      <p:sp>
        <p:nvSpPr>
          <p:cNvPr id="3" name="Content Placeholder 2">
            <a:extLst>
              <a:ext uri="{FF2B5EF4-FFF2-40B4-BE49-F238E27FC236}">
                <a16:creationId xmlns:a16="http://schemas.microsoft.com/office/drawing/2014/main" id="{3E9CA1F0-29C5-459E-AC51-4EFE472F47B2}"/>
              </a:ext>
            </a:extLst>
          </p:cNvPr>
          <p:cNvSpPr>
            <a:spLocks noGrp="1"/>
          </p:cNvSpPr>
          <p:nvPr>
            <p:ph idx="1"/>
          </p:nvPr>
        </p:nvSpPr>
        <p:spPr/>
        <p:txBody>
          <a:bodyPr/>
          <a:lstStyle/>
          <a:p>
            <a:r>
              <a:rPr lang="en-US" dirty="0"/>
              <a:t>Is the industry ready? No</a:t>
            </a:r>
          </a:p>
          <a:p>
            <a:r>
              <a:rPr lang="en-US" dirty="0"/>
              <a:t>What’s the problem? Octane</a:t>
            </a:r>
          </a:p>
          <a:p>
            <a:r>
              <a:rPr lang="en-US" dirty="0">
                <a:solidFill>
                  <a:schemeClr val="bg1">
                    <a:lumMod val="75000"/>
                    <a:lumOff val="25000"/>
                  </a:schemeClr>
                </a:solidFill>
              </a:rPr>
              <a:t>What’s going to happen?</a:t>
            </a:r>
            <a:endParaRPr lang="en-US" dirty="0"/>
          </a:p>
        </p:txBody>
      </p:sp>
      <p:sp>
        <p:nvSpPr>
          <p:cNvPr id="4" name="Slide Number Placeholder 3">
            <a:extLst>
              <a:ext uri="{FF2B5EF4-FFF2-40B4-BE49-F238E27FC236}">
                <a16:creationId xmlns:a16="http://schemas.microsoft.com/office/drawing/2014/main" id="{0BFD02F1-2BBF-41B2-A29D-0DA937027C71}"/>
              </a:ext>
            </a:extLst>
          </p:cNvPr>
          <p:cNvSpPr>
            <a:spLocks noGrp="1"/>
          </p:cNvSpPr>
          <p:nvPr>
            <p:ph type="sldNum" sz="quarter" idx="12"/>
          </p:nvPr>
        </p:nvSpPr>
        <p:spPr/>
        <p:txBody>
          <a:bodyPr/>
          <a:lstStyle/>
          <a:p>
            <a:fld id="{5881A172-2591-45B3-9E35-7E31970F6217}" type="slidenum">
              <a:rPr lang="en-US" smtClean="0">
                <a:solidFill>
                  <a:prstClr val="white"/>
                </a:solidFill>
              </a:rPr>
              <a:pPr/>
              <a:t>16</a:t>
            </a:fld>
            <a:endParaRPr lang="en-US" dirty="0">
              <a:solidFill>
                <a:prstClr val="white"/>
              </a:solidFill>
            </a:endParaRPr>
          </a:p>
        </p:txBody>
      </p:sp>
    </p:spTree>
    <p:extLst>
      <p:ext uri="{BB962C8B-B14F-4D97-AF65-F5344CB8AC3E}">
        <p14:creationId xmlns:p14="http://schemas.microsoft.com/office/powerpoint/2010/main" val="2700647219"/>
      </p:ext>
    </p:extLst>
  </p:cSld>
  <p:clrMapOvr>
    <a:masterClrMapping/>
  </p:clrMapOvr>
  <mc:AlternateContent xmlns:mc="http://schemas.openxmlformats.org/markup-compatibility/2006" xmlns:p14="http://schemas.microsoft.com/office/powerpoint/2010/main">
    <mc:Choice Requires="p14">
      <p:transition spd="slow" p14:dur="2000" advTm="17399"/>
    </mc:Choice>
    <mc:Fallback xmlns="">
      <p:transition spd="slow" advTm="17399"/>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22A2F9A-1923-46BC-8B00-9B3DF2616D64}"/>
              </a:ext>
            </a:extLst>
          </p:cNvPr>
          <p:cNvSpPr>
            <a:spLocks noGrp="1"/>
          </p:cNvSpPr>
          <p:nvPr>
            <p:ph type="title"/>
          </p:nvPr>
        </p:nvSpPr>
        <p:spPr>
          <a:xfrm>
            <a:off x="548640" y="548797"/>
            <a:ext cx="8194040" cy="1154097"/>
          </a:xfrm>
        </p:spPr>
        <p:txBody>
          <a:bodyPr>
            <a:normAutofit fontScale="90000"/>
          </a:bodyPr>
          <a:lstStyle/>
          <a:p>
            <a:r>
              <a:rPr lang="en-US" dirty="0"/>
              <a:t>Octane loss in gasoline desulfurizer</a:t>
            </a:r>
          </a:p>
        </p:txBody>
      </p:sp>
      <p:sp>
        <p:nvSpPr>
          <p:cNvPr id="3" name="Slide Number Placeholder 2"/>
          <p:cNvSpPr>
            <a:spLocks noGrp="1"/>
          </p:cNvSpPr>
          <p:nvPr>
            <p:ph type="sldNum" sz="quarter" idx="12"/>
          </p:nvPr>
        </p:nvSpPr>
        <p:spPr/>
        <p:txBody>
          <a:bodyPr/>
          <a:lstStyle/>
          <a:p>
            <a:fld id="{5881A172-2591-45B3-9E35-7E31970F6217}" type="slidenum">
              <a:rPr lang="en-US" smtClean="0">
                <a:solidFill>
                  <a:prstClr val="white"/>
                </a:solidFill>
              </a:rPr>
              <a:pPr/>
              <a:t>17</a:t>
            </a:fld>
            <a:endParaRPr lang="en-US" dirty="0">
              <a:solidFill>
                <a:prstClr val="white"/>
              </a:solidFill>
            </a:endParaRPr>
          </a:p>
        </p:txBody>
      </p:sp>
      <p:pic>
        <p:nvPicPr>
          <p:cNvPr id="6" name="Picture 5">
            <a:extLst>
              <a:ext uri="{FF2B5EF4-FFF2-40B4-BE49-F238E27FC236}">
                <a16:creationId xmlns:a16="http://schemas.microsoft.com/office/drawing/2014/main" id="{D8C8F3AC-5441-408C-B19D-C1E6570F0910}"/>
              </a:ext>
            </a:extLst>
          </p:cNvPr>
          <p:cNvPicPr>
            <a:picLocks noChangeAspect="1"/>
          </p:cNvPicPr>
          <p:nvPr/>
        </p:nvPicPr>
        <p:blipFill>
          <a:blip r:embed="rId4"/>
          <a:stretch>
            <a:fillRect/>
          </a:stretch>
        </p:blipFill>
        <p:spPr>
          <a:xfrm>
            <a:off x="685800" y="1671792"/>
            <a:ext cx="2575396" cy="1600200"/>
          </a:xfrm>
          <a:prstGeom prst="rect">
            <a:avLst/>
          </a:prstGeom>
        </p:spPr>
      </p:pic>
      <p:graphicFrame>
        <p:nvGraphicFramePr>
          <p:cNvPr id="13" name="Chart 12">
            <a:extLst>
              <a:ext uri="{FF2B5EF4-FFF2-40B4-BE49-F238E27FC236}">
                <a16:creationId xmlns:a16="http://schemas.microsoft.com/office/drawing/2014/main" id="{33A44574-4777-4F16-B6F9-91398A7EF35E}"/>
              </a:ext>
            </a:extLst>
          </p:cNvPr>
          <p:cNvGraphicFramePr/>
          <p:nvPr>
            <p:extLst>
              <p:ext uri="{D42A27DB-BD31-4B8C-83A1-F6EECF244321}">
                <p14:modId xmlns:p14="http://schemas.microsoft.com/office/powerpoint/2010/main" val="1629127358"/>
              </p:ext>
            </p:extLst>
          </p:nvPr>
        </p:nvGraphicFramePr>
        <p:xfrm>
          <a:off x="2971800" y="1904999"/>
          <a:ext cx="5895247" cy="3930165"/>
        </p:xfrm>
        <a:graphic>
          <a:graphicData uri="http://schemas.openxmlformats.org/drawingml/2006/chart">
            <c:chart xmlns:c="http://schemas.openxmlformats.org/drawingml/2006/chart" xmlns:r="http://schemas.openxmlformats.org/officeDocument/2006/relationships" r:id="rId5"/>
          </a:graphicData>
        </a:graphic>
      </p:graphicFrame>
      <p:sp>
        <p:nvSpPr>
          <p:cNvPr id="2" name="Arrow: Down 1">
            <a:extLst>
              <a:ext uri="{FF2B5EF4-FFF2-40B4-BE49-F238E27FC236}">
                <a16:creationId xmlns:a16="http://schemas.microsoft.com/office/drawing/2014/main" id="{D2DEED67-4611-4AC5-B156-FCFFD37E078B}"/>
              </a:ext>
            </a:extLst>
          </p:cNvPr>
          <p:cNvSpPr/>
          <p:nvPr/>
        </p:nvSpPr>
        <p:spPr>
          <a:xfrm rot="3166431">
            <a:off x="4628936" y="3425016"/>
            <a:ext cx="457200" cy="1238481"/>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682543067"/>
      </p:ext>
    </p:extLst>
  </p:cSld>
  <p:clrMapOvr>
    <a:masterClrMapping/>
  </p:clrMapOvr>
  <mc:AlternateContent xmlns:mc="http://schemas.openxmlformats.org/markup-compatibility/2006" xmlns:p14="http://schemas.microsoft.com/office/powerpoint/2010/main">
    <mc:Choice Requires="p14">
      <p:transition spd="slow" p14:dur="2000" advTm="83654"/>
    </mc:Choice>
    <mc:Fallback xmlns="">
      <p:transition spd="slow" advTm="8365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22A2F9A-1923-46BC-8B00-9B3DF2616D64}"/>
              </a:ext>
            </a:extLst>
          </p:cNvPr>
          <p:cNvSpPr>
            <a:spLocks noGrp="1"/>
          </p:cNvSpPr>
          <p:nvPr>
            <p:ph type="title"/>
          </p:nvPr>
        </p:nvSpPr>
        <p:spPr>
          <a:xfrm>
            <a:off x="533400" y="548797"/>
            <a:ext cx="7581900" cy="1154097"/>
          </a:xfrm>
        </p:spPr>
        <p:txBody>
          <a:bodyPr>
            <a:normAutofit fontScale="90000"/>
          </a:bodyPr>
          <a:lstStyle/>
          <a:p>
            <a:r>
              <a:rPr lang="en-US" dirty="0"/>
              <a:t>Octane loss in gasoline desulfurizer</a:t>
            </a:r>
          </a:p>
        </p:txBody>
      </p:sp>
      <p:sp>
        <p:nvSpPr>
          <p:cNvPr id="3" name="Slide Number Placeholder 2"/>
          <p:cNvSpPr>
            <a:spLocks noGrp="1"/>
          </p:cNvSpPr>
          <p:nvPr>
            <p:ph type="sldNum" sz="quarter" idx="12"/>
          </p:nvPr>
        </p:nvSpPr>
        <p:spPr/>
        <p:txBody>
          <a:bodyPr/>
          <a:lstStyle/>
          <a:p>
            <a:fld id="{5881A172-2591-45B3-9E35-7E31970F6217}" type="slidenum">
              <a:rPr lang="en-US" smtClean="0">
                <a:solidFill>
                  <a:prstClr val="white"/>
                </a:solidFill>
              </a:rPr>
              <a:pPr/>
              <a:t>18</a:t>
            </a:fld>
            <a:endParaRPr lang="en-US" dirty="0">
              <a:solidFill>
                <a:prstClr val="white"/>
              </a:solidFill>
            </a:endParaRPr>
          </a:p>
        </p:txBody>
      </p:sp>
      <p:pic>
        <p:nvPicPr>
          <p:cNvPr id="6" name="Picture 5">
            <a:extLst>
              <a:ext uri="{FF2B5EF4-FFF2-40B4-BE49-F238E27FC236}">
                <a16:creationId xmlns:a16="http://schemas.microsoft.com/office/drawing/2014/main" id="{D8C8F3AC-5441-408C-B19D-C1E6570F0910}"/>
              </a:ext>
            </a:extLst>
          </p:cNvPr>
          <p:cNvPicPr>
            <a:picLocks noChangeAspect="1"/>
          </p:cNvPicPr>
          <p:nvPr/>
        </p:nvPicPr>
        <p:blipFill>
          <a:blip r:embed="rId4"/>
          <a:stretch>
            <a:fillRect/>
          </a:stretch>
        </p:blipFill>
        <p:spPr>
          <a:xfrm>
            <a:off x="685800" y="1671792"/>
            <a:ext cx="2575396" cy="1600200"/>
          </a:xfrm>
          <a:prstGeom prst="rect">
            <a:avLst/>
          </a:prstGeom>
        </p:spPr>
      </p:pic>
      <p:graphicFrame>
        <p:nvGraphicFramePr>
          <p:cNvPr id="13" name="Chart 12">
            <a:extLst>
              <a:ext uri="{FF2B5EF4-FFF2-40B4-BE49-F238E27FC236}">
                <a16:creationId xmlns:a16="http://schemas.microsoft.com/office/drawing/2014/main" id="{33A44574-4777-4F16-B6F9-91398A7EF35E}"/>
              </a:ext>
            </a:extLst>
          </p:cNvPr>
          <p:cNvGraphicFramePr/>
          <p:nvPr>
            <p:extLst>
              <p:ext uri="{D42A27DB-BD31-4B8C-83A1-F6EECF244321}">
                <p14:modId xmlns:p14="http://schemas.microsoft.com/office/powerpoint/2010/main" val="504512880"/>
              </p:ext>
            </p:extLst>
          </p:nvPr>
        </p:nvGraphicFramePr>
        <p:xfrm>
          <a:off x="2935182" y="2198451"/>
          <a:ext cx="5895247" cy="3607530"/>
        </p:xfrm>
        <a:graphic>
          <a:graphicData uri="http://schemas.openxmlformats.org/drawingml/2006/chart">
            <c:chart xmlns:c="http://schemas.openxmlformats.org/drawingml/2006/chart" xmlns:r="http://schemas.openxmlformats.org/officeDocument/2006/relationships" r:id="rId5"/>
          </a:graphicData>
        </a:graphic>
      </p:graphicFrame>
      <p:grpSp>
        <p:nvGrpSpPr>
          <p:cNvPr id="5" name="Group 4">
            <a:extLst>
              <a:ext uri="{FF2B5EF4-FFF2-40B4-BE49-F238E27FC236}">
                <a16:creationId xmlns:a16="http://schemas.microsoft.com/office/drawing/2014/main" id="{6B95CFFA-A526-4B82-9B34-98B19C1862F7}"/>
              </a:ext>
            </a:extLst>
          </p:cNvPr>
          <p:cNvGrpSpPr/>
          <p:nvPr/>
        </p:nvGrpSpPr>
        <p:grpSpPr>
          <a:xfrm>
            <a:off x="4081284" y="2696419"/>
            <a:ext cx="1266694" cy="1718906"/>
            <a:chOff x="4081284" y="2696419"/>
            <a:chExt cx="1266694" cy="1718906"/>
          </a:xfrm>
        </p:grpSpPr>
        <p:sp>
          <p:nvSpPr>
            <p:cNvPr id="2" name="TextBox 1">
              <a:extLst>
                <a:ext uri="{FF2B5EF4-FFF2-40B4-BE49-F238E27FC236}">
                  <a16:creationId xmlns:a16="http://schemas.microsoft.com/office/drawing/2014/main" id="{B19FC898-A344-41EE-B75C-C6E9F27EA4F4}"/>
                </a:ext>
              </a:extLst>
            </p:cNvPr>
            <p:cNvSpPr txBox="1"/>
            <p:nvPr/>
          </p:nvSpPr>
          <p:spPr>
            <a:xfrm rot="20643403">
              <a:off x="4235615" y="2696419"/>
              <a:ext cx="1112363" cy="369332"/>
            </a:xfrm>
            <a:prstGeom prst="rect">
              <a:avLst/>
            </a:prstGeom>
            <a:noFill/>
          </p:spPr>
          <p:txBody>
            <a:bodyPr wrap="square" rtlCol="0">
              <a:spAutoFit/>
            </a:bodyPr>
            <a:lstStyle/>
            <a:p>
              <a:pPr algn="ctr"/>
              <a:r>
                <a:rPr lang="en-US" dirty="0"/>
                <a:t>expected</a:t>
              </a:r>
            </a:p>
          </p:txBody>
        </p:sp>
        <p:sp>
          <p:nvSpPr>
            <p:cNvPr id="8" name="TextBox 7">
              <a:extLst>
                <a:ext uri="{FF2B5EF4-FFF2-40B4-BE49-F238E27FC236}">
                  <a16:creationId xmlns:a16="http://schemas.microsoft.com/office/drawing/2014/main" id="{C5275109-E488-415C-96AD-E8261F1FCD38}"/>
                </a:ext>
              </a:extLst>
            </p:cNvPr>
            <p:cNvSpPr txBox="1"/>
            <p:nvPr/>
          </p:nvSpPr>
          <p:spPr>
            <a:xfrm rot="19005643">
              <a:off x="4081284" y="4045993"/>
              <a:ext cx="1136127" cy="369332"/>
            </a:xfrm>
            <a:prstGeom prst="rect">
              <a:avLst/>
            </a:prstGeom>
            <a:noFill/>
          </p:spPr>
          <p:txBody>
            <a:bodyPr wrap="square" rtlCol="0">
              <a:spAutoFit/>
            </a:bodyPr>
            <a:lstStyle/>
            <a:p>
              <a:pPr algn="ctr"/>
              <a:r>
                <a:rPr lang="en-US" dirty="0"/>
                <a:t>actual</a:t>
              </a:r>
            </a:p>
          </p:txBody>
        </p:sp>
      </p:grpSp>
    </p:spTree>
    <p:custDataLst>
      <p:tags r:id="rId1"/>
    </p:custDataLst>
    <p:extLst>
      <p:ext uri="{BB962C8B-B14F-4D97-AF65-F5344CB8AC3E}">
        <p14:creationId xmlns:p14="http://schemas.microsoft.com/office/powerpoint/2010/main" val="91540174"/>
      </p:ext>
    </p:extLst>
  </p:cSld>
  <p:clrMapOvr>
    <a:masterClrMapping/>
  </p:clrMapOvr>
  <mc:AlternateContent xmlns:mc="http://schemas.openxmlformats.org/markup-compatibility/2006" xmlns:p14="http://schemas.microsoft.com/office/powerpoint/2010/main">
    <mc:Choice Requires="p14">
      <p:transition spd="slow" p14:dur="2000" advTm="62275"/>
    </mc:Choice>
    <mc:Fallback xmlns="">
      <p:transition spd="slow" advTm="6227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66284-D6AA-4694-8602-958EC0451646}"/>
              </a:ext>
            </a:extLst>
          </p:cNvPr>
          <p:cNvSpPr>
            <a:spLocks noGrp="1"/>
          </p:cNvSpPr>
          <p:nvPr>
            <p:ph type="title"/>
          </p:nvPr>
        </p:nvSpPr>
        <p:spPr/>
        <p:txBody>
          <a:bodyPr>
            <a:normAutofit fontScale="90000"/>
          </a:bodyPr>
          <a:lstStyle/>
          <a:p>
            <a:r>
              <a:rPr lang="en-US" dirty="0"/>
              <a:t>Hoekstra pilot plant and field tests showed</a:t>
            </a:r>
          </a:p>
        </p:txBody>
      </p:sp>
      <p:sp>
        <p:nvSpPr>
          <p:cNvPr id="3" name="Content Placeholder 2">
            <a:extLst>
              <a:ext uri="{FF2B5EF4-FFF2-40B4-BE49-F238E27FC236}">
                <a16:creationId xmlns:a16="http://schemas.microsoft.com/office/drawing/2014/main" id="{3E9CA1F0-29C5-459E-AC51-4EFE472F47B2}"/>
              </a:ext>
            </a:extLst>
          </p:cNvPr>
          <p:cNvSpPr>
            <a:spLocks noGrp="1"/>
          </p:cNvSpPr>
          <p:nvPr>
            <p:ph idx="1"/>
          </p:nvPr>
        </p:nvSpPr>
        <p:spPr/>
        <p:txBody>
          <a:bodyPr>
            <a:normAutofit/>
          </a:bodyPr>
          <a:lstStyle/>
          <a:p>
            <a:r>
              <a:rPr lang="en-US" dirty="0"/>
              <a:t>Gasoline desulfurizers in red refineries, when pushed to make 10 ppm gasoline, will lose 5 times more octane than the industry is expecting</a:t>
            </a:r>
          </a:p>
          <a:p>
            <a:pPr marL="45720" indent="0">
              <a:buNone/>
            </a:pPr>
            <a:r>
              <a:rPr lang="en-US" sz="2800" dirty="0"/>
              <a:t>= $ Billions/year in octane destruction</a:t>
            </a:r>
          </a:p>
          <a:p>
            <a:endParaRPr lang="en-US" dirty="0"/>
          </a:p>
        </p:txBody>
      </p:sp>
      <p:sp>
        <p:nvSpPr>
          <p:cNvPr id="4" name="Slide Number Placeholder 3">
            <a:extLst>
              <a:ext uri="{FF2B5EF4-FFF2-40B4-BE49-F238E27FC236}">
                <a16:creationId xmlns:a16="http://schemas.microsoft.com/office/drawing/2014/main" id="{0BFD02F1-2BBF-41B2-A29D-0DA937027C71}"/>
              </a:ext>
            </a:extLst>
          </p:cNvPr>
          <p:cNvSpPr>
            <a:spLocks noGrp="1"/>
          </p:cNvSpPr>
          <p:nvPr>
            <p:ph type="sldNum" sz="quarter" idx="12"/>
          </p:nvPr>
        </p:nvSpPr>
        <p:spPr/>
        <p:txBody>
          <a:bodyPr/>
          <a:lstStyle/>
          <a:p>
            <a:fld id="{5881A172-2591-45B3-9E35-7E31970F6217}" type="slidenum">
              <a:rPr lang="en-US" smtClean="0">
                <a:solidFill>
                  <a:prstClr val="white"/>
                </a:solidFill>
              </a:rPr>
              <a:pPr/>
              <a:t>19</a:t>
            </a:fld>
            <a:endParaRPr lang="en-US" dirty="0">
              <a:solidFill>
                <a:prstClr val="white"/>
              </a:solidFill>
            </a:endParaRPr>
          </a:p>
        </p:txBody>
      </p:sp>
    </p:spTree>
    <p:custDataLst>
      <p:tags r:id="rId1"/>
    </p:custDataLst>
    <p:extLst>
      <p:ext uri="{BB962C8B-B14F-4D97-AF65-F5344CB8AC3E}">
        <p14:creationId xmlns:p14="http://schemas.microsoft.com/office/powerpoint/2010/main" val="2683585771"/>
      </p:ext>
    </p:extLst>
  </p:cSld>
  <p:clrMapOvr>
    <a:masterClrMapping/>
  </p:clrMapOvr>
  <mc:AlternateContent xmlns:mc="http://schemas.openxmlformats.org/markup-compatibility/2006" xmlns:p14="http://schemas.microsoft.com/office/powerpoint/2010/main">
    <mc:Choice Requires="p14">
      <p:transition spd="slow" p14:dur="2000" advTm="55649"/>
    </mc:Choice>
    <mc:Fallback xmlns="">
      <p:transition spd="slow" advTm="5564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5320906-5926-4D06-9831-A7C4F3DDFE58}"/>
              </a:ext>
            </a:extLst>
          </p:cNvPr>
          <p:cNvSpPr>
            <a:spLocks noGrp="1"/>
          </p:cNvSpPr>
          <p:nvPr>
            <p:ph type="title"/>
          </p:nvPr>
        </p:nvSpPr>
        <p:spPr/>
        <p:txBody>
          <a:bodyPr/>
          <a:lstStyle/>
          <a:p>
            <a:r>
              <a:rPr lang="en-US" dirty="0"/>
              <a:t>Tier 3 gasoline</a:t>
            </a:r>
          </a:p>
        </p:txBody>
      </p:sp>
      <p:sp>
        <p:nvSpPr>
          <p:cNvPr id="6" name="Content Placeholder 5">
            <a:extLst>
              <a:ext uri="{FF2B5EF4-FFF2-40B4-BE49-F238E27FC236}">
                <a16:creationId xmlns:a16="http://schemas.microsoft.com/office/drawing/2014/main" id="{692E18B9-BA16-417E-BC27-E6B84D915F32}"/>
              </a:ext>
            </a:extLst>
          </p:cNvPr>
          <p:cNvSpPr>
            <a:spLocks noGrp="1"/>
          </p:cNvSpPr>
          <p:nvPr>
            <p:ph idx="1"/>
          </p:nvPr>
        </p:nvSpPr>
        <p:spPr/>
        <p:txBody>
          <a:bodyPr/>
          <a:lstStyle/>
          <a:p>
            <a:r>
              <a:rPr lang="en-US" dirty="0"/>
              <a:t>Mandates 10 ppm average annual sulfur limit </a:t>
            </a:r>
          </a:p>
          <a:p>
            <a:r>
              <a:rPr lang="en-US" dirty="0"/>
              <a:t>Enacted in 2014</a:t>
            </a:r>
          </a:p>
          <a:p>
            <a:r>
              <a:rPr lang="en-US" dirty="0"/>
              <a:t>Phased-in 2017-2020</a:t>
            </a:r>
          </a:p>
          <a:p>
            <a:r>
              <a:rPr lang="en-US" dirty="0"/>
              <a:t>2018 average sulfur was 21 ppm</a:t>
            </a:r>
          </a:p>
          <a:p>
            <a:r>
              <a:rPr lang="en-US" dirty="0"/>
              <a:t>2019 average will still be way over 10 ppm</a:t>
            </a:r>
          </a:p>
          <a:p>
            <a:r>
              <a:rPr lang="en-US" dirty="0"/>
              <a:t>A lot of work remains</a:t>
            </a:r>
          </a:p>
          <a:p>
            <a:endParaRPr lang="en-US" dirty="0"/>
          </a:p>
          <a:p>
            <a:endParaRPr lang="en-US" dirty="0"/>
          </a:p>
        </p:txBody>
      </p:sp>
      <p:sp>
        <p:nvSpPr>
          <p:cNvPr id="4" name="Slide Number Placeholder 3">
            <a:extLst>
              <a:ext uri="{FF2B5EF4-FFF2-40B4-BE49-F238E27FC236}">
                <a16:creationId xmlns:a16="http://schemas.microsoft.com/office/drawing/2014/main" id="{C6528634-D6F0-4D93-BA38-557F3D88912F}"/>
              </a:ext>
            </a:extLst>
          </p:cNvPr>
          <p:cNvSpPr>
            <a:spLocks noGrp="1"/>
          </p:cNvSpPr>
          <p:nvPr>
            <p:ph type="sldNum" sz="quarter" idx="12"/>
          </p:nvPr>
        </p:nvSpPr>
        <p:spPr/>
        <p:txBody>
          <a:bodyPr/>
          <a:lstStyle/>
          <a:p>
            <a:fld id="{5881A172-2591-45B3-9E35-7E31970F6217}" type="slidenum">
              <a:rPr lang="en-US" smtClean="0">
                <a:solidFill>
                  <a:prstClr val="white"/>
                </a:solidFill>
              </a:rPr>
              <a:pPr/>
              <a:t>2</a:t>
            </a:fld>
            <a:endParaRPr lang="en-US" dirty="0">
              <a:solidFill>
                <a:prstClr val="white"/>
              </a:solidFill>
            </a:endParaRPr>
          </a:p>
        </p:txBody>
      </p:sp>
    </p:spTree>
    <p:extLst>
      <p:ext uri="{BB962C8B-B14F-4D97-AF65-F5344CB8AC3E}">
        <p14:creationId xmlns:p14="http://schemas.microsoft.com/office/powerpoint/2010/main" val="2501196542"/>
      </p:ext>
    </p:extLst>
  </p:cSld>
  <p:clrMapOvr>
    <a:masterClrMapping/>
  </p:clrMapOvr>
  <mc:AlternateContent xmlns:mc="http://schemas.openxmlformats.org/markup-compatibility/2006" xmlns:p14="http://schemas.microsoft.com/office/powerpoint/2010/main">
    <mc:Choice Requires="p14">
      <p:transition spd="slow" p14:dur="2000" advTm="34609"/>
    </mc:Choice>
    <mc:Fallback xmlns="">
      <p:transition spd="slow" advTm="34609"/>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latin typeface="Calibri" panose="020F0502020204030204" pitchFamily="34" charset="0"/>
                <a:cs typeface="Calibri" panose="020F0502020204030204" pitchFamily="34" charset="0"/>
              </a:rPr>
              <a:t>Quick review: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1) Way behind schedule</a:t>
            </a:r>
          </a:p>
        </p:txBody>
      </p:sp>
      <p:sp>
        <p:nvSpPr>
          <p:cNvPr id="3" name="Slide Number Placeholder 2"/>
          <p:cNvSpPr>
            <a:spLocks noGrp="1"/>
          </p:cNvSpPr>
          <p:nvPr>
            <p:ph type="sldNum" sz="quarter" idx="12"/>
          </p:nvPr>
        </p:nvSpPr>
        <p:spPr/>
        <p:txBody>
          <a:bodyPr/>
          <a:lstStyle/>
          <a:p>
            <a:fld id="{5881A172-2591-45B3-9E35-7E31970F6217}" type="slidenum">
              <a:rPr lang="en-US" smtClean="0">
                <a:solidFill>
                  <a:prstClr val="white"/>
                </a:solidFill>
                <a:latin typeface="Calibri" panose="020F0502020204030204" pitchFamily="34" charset="0"/>
                <a:cs typeface="Calibri" panose="020F0502020204030204" pitchFamily="34" charset="0"/>
              </a:rPr>
              <a:pPr/>
              <a:t>20</a:t>
            </a:fld>
            <a:endParaRPr lang="en-US" dirty="0">
              <a:solidFill>
                <a:prstClr val="white"/>
              </a:solidFill>
              <a:latin typeface="Calibri" panose="020F0502020204030204" pitchFamily="34" charset="0"/>
              <a:cs typeface="Calibri" panose="020F0502020204030204" pitchFamily="34" charset="0"/>
            </a:endParaRPr>
          </a:p>
        </p:txBody>
      </p:sp>
      <p:graphicFrame>
        <p:nvGraphicFramePr>
          <p:cNvPr id="7" name="Content Placeholder 6">
            <a:extLst>
              <a:ext uri="{FF2B5EF4-FFF2-40B4-BE49-F238E27FC236}">
                <a16:creationId xmlns:a16="http://schemas.microsoft.com/office/drawing/2014/main" id="{A1E5DEFB-39CF-435F-8C63-4AA5B3B52305}"/>
              </a:ext>
            </a:extLst>
          </p:cNvPr>
          <p:cNvGraphicFramePr>
            <a:graphicFrameLocks noGrp="1"/>
          </p:cNvGraphicFramePr>
          <p:nvPr>
            <p:ph idx="1"/>
          </p:nvPr>
        </p:nvGraphicFramePr>
        <p:xfrm>
          <a:off x="914400" y="2770188"/>
          <a:ext cx="7315200" cy="3538537"/>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a:extLst>
              <a:ext uri="{FF2B5EF4-FFF2-40B4-BE49-F238E27FC236}">
                <a16:creationId xmlns:a16="http://schemas.microsoft.com/office/drawing/2014/main" id="{3EAD1E7D-4BC7-48A0-844E-13CBBCB4F1E4}"/>
              </a:ext>
            </a:extLst>
          </p:cNvPr>
          <p:cNvSpPr txBox="1"/>
          <p:nvPr/>
        </p:nvSpPr>
        <p:spPr>
          <a:xfrm>
            <a:off x="7570603" y="4633016"/>
            <a:ext cx="685015" cy="646331"/>
          </a:xfrm>
          <a:prstGeom prst="rect">
            <a:avLst/>
          </a:prstGeom>
          <a:noFill/>
        </p:spPr>
        <p:txBody>
          <a:bodyPr wrap="square" rtlCol="0" anchor="ctr" anchorCtr="0">
            <a:spAutoFit/>
          </a:bodyPr>
          <a:lstStyle/>
          <a:p>
            <a:r>
              <a:rPr lang="en-US" dirty="0">
                <a:latin typeface="Calibri" panose="020F0502020204030204" pitchFamily="34" charset="0"/>
                <a:cs typeface="Calibri" panose="020F0502020204030204" pitchFamily="34" charset="0"/>
              </a:rPr>
              <a:t>Gap</a:t>
            </a:r>
          </a:p>
          <a:p>
            <a:endParaRPr lang="en-US"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87FA1F52-557F-4B1C-B75F-7A03C6666866}"/>
              </a:ext>
            </a:extLst>
          </p:cNvPr>
          <p:cNvSpPr txBox="1"/>
          <p:nvPr/>
        </p:nvSpPr>
        <p:spPr>
          <a:xfrm>
            <a:off x="5181600" y="3657600"/>
            <a:ext cx="914400" cy="738664"/>
          </a:xfrm>
          <a:prstGeom prst="rect">
            <a:avLst/>
          </a:prstGeom>
          <a:solidFill>
            <a:schemeClr val="tx1"/>
          </a:solidFill>
        </p:spPr>
        <p:txBody>
          <a:bodyPr wrap="square" rtlCol="0">
            <a:spAutoFit/>
          </a:bodyPr>
          <a:lstStyle/>
          <a:p>
            <a:pPr algn="ctr"/>
            <a:r>
              <a:rPr lang="en-US" sz="1400" dirty="0">
                <a:solidFill>
                  <a:srgbClr val="FF0000"/>
                </a:solidFill>
              </a:rPr>
              <a:t>Updated June 24, 2019</a:t>
            </a:r>
          </a:p>
        </p:txBody>
      </p:sp>
      <p:sp>
        <p:nvSpPr>
          <p:cNvPr id="9" name="Right Bracket 8">
            <a:extLst>
              <a:ext uri="{FF2B5EF4-FFF2-40B4-BE49-F238E27FC236}">
                <a16:creationId xmlns:a16="http://schemas.microsoft.com/office/drawing/2014/main" id="{43B90451-EFDF-40EF-84B1-39BD3089BA9A}"/>
              </a:ext>
            </a:extLst>
          </p:cNvPr>
          <p:cNvSpPr/>
          <p:nvPr/>
        </p:nvSpPr>
        <p:spPr>
          <a:xfrm>
            <a:off x="7085815" y="4388520"/>
            <a:ext cx="457200" cy="861227"/>
          </a:xfrm>
          <a:prstGeom prst="rightBracket">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29245119"/>
      </p:ext>
    </p:extLst>
  </p:cSld>
  <p:clrMapOvr>
    <a:masterClrMapping/>
  </p:clrMapOvr>
  <mc:AlternateContent xmlns:mc="http://schemas.openxmlformats.org/markup-compatibility/2006" xmlns:p14="http://schemas.microsoft.com/office/powerpoint/2010/main">
    <mc:Choice Requires="p14">
      <p:transition spd="slow" p14:dur="2000" advTm="6371"/>
    </mc:Choice>
    <mc:Fallback xmlns="">
      <p:transition spd="slow" advTm="6371"/>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881A172-2591-45B3-9E35-7E31970F6217}" type="slidenum">
              <a:rPr lang="en-US" smtClean="0">
                <a:solidFill>
                  <a:prstClr val="white"/>
                </a:solidFill>
              </a:rPr>
              <a:pPr/>
              <a:t>21</a:t>
            </a:fld>
            <a:endParaRPr lang="en-US" dirty="0">
              <a:solidFill>
                <a:prstClr val="white"/>
              </a:solidFill>
            </a:endParaRPr>
          </a:p>
        </p:txBody>
      </p:sp>
      <p:graphicFrame>
        <p:nvGraphicFramePr>
          <p:cNvPr id="4" name="Table 3">
            <a:extLst>
              <a:ext uri="{FF2B5EF4-FFF2-40B4-BE49-F238E27FC236}">
                <a16:creationId xmlns:a16="http://schemas.microsoft.com/office/drawing/2014/main" id="{0E9B293A-B3ED-49D7-97CA-F6DCD8D7BB83}"/>
              </a:ext>
            </a:extLst>
          </p:cNvPr>
          <p:cNvGraphicFramePr>
            <a:graphicFrameLocks noGrp="1"/>
          </p:cNvGraphicFramePr>
          <p:nvPr/>
        </p:nvGraphicFramePr>
        <p:xfrm>
          <a:off x="381000" y="1828800"/>
          <a:ext cx="7746381" cy="4365666"/>
        </p:xfrm>
        <a:graphic>
          <a:graphicData uri="http://schemas.openxmlformats.org/drawingml/2006/table">
            <a:tbl>
              <a:tblPr firstRow="1" bandRow="1">
                <a:tableStyleId>{5C22544A-7EE6-4342-B048-85BDC9FD1C3A}</a:tableStyleId>
              </a:tblPr>
              <a:tblGrid>
                <a:gridCol w="2971800">
                  <a:extLst>
                    <a:ext uri="{9D8B030D-6E8A-4147-A177-3AD203B41FA5}">
                      <a16:colId xmlns:a16="http://schemas.microsoft.com/office/drawing/2014/main" val="4183165269"/>
                    </a:ext>
                  </a:extLst>
                </a:gridCol>
                <a:gridCol w="1591527">
                  <a:extLst>
                    <a:ext uri="{9D8B030D-6E8A-4147-A177-3AD203B41FA5}">
                      <a16:colId xmlns:a16="http://schemas.microsoft.com/office/drawing/2014/main" val="2318699378"/>
                    </a:ext>
                  </a:extLst>
                </a:gridCol>
                <a:gridCol w="1591527">
                  <a:extLst>
                    <a:ext uri="{9D8B030D-6E8A-4147-A177-3AD203B41FA5}">
                      <a16:colId xmlns:a16="http://schemas.microsoft.com/office/drawing/2014/main" val="782179604"/>
                    </a:ext>
                  </a:extLst>
                </a:gridCol>
                <a:gridCol w="1591527">
                  <a:extLst>
                    <a:ext uri="{9D8B030D-6E8A-4147-A177-3AD203B41FA5}">
                      <a16:colId xmlns:a16="http://schemas.microsoft.com/office/drawing/2014/main" val="1533476342"/>
                    </a:ext>
                  </a:extLst>
                </a:gridCol>
              </a:tblGrid>
              <a:tr h="640956">
                <a:tc>
                  <a:txBody>
                    <a:bodyPr/>
                    <a:lstStyle/>
                    <a:p>
                      <a:pPr algn="ctr"/>
                      <a:r>
                        <a:rPr lang="en-US" dirty="0"/>
                        <a:t>US FCC refineries count</a:t>
                      </a:r>
                    </a:p>
                  </a:txBody>
                  <a:tcPr anchor="ctr">
                    <a:lnL w="12700" cmpd="sng">
                      <a:noFill/>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bg2">
                              <a:lumMod val="75000"/>
                              <a:lumOff val="25000"/>
                            </a:schemeClr>
                          </a:solidFill>
                        </a:rPr>
                        <a:t>MathPro</a:t>
                      </a:r>
                    </a:p>
                    <a:p>
                      <a:pPr algn="ctr"/>
                      <a:r>
                        <a:rPr lang="en-US" dirty="0">
                          <a:solidFill>
                            <a:schemeClr val="bg2">
                              <a:lumMod val="75000"/>
                              <a:lumOff val="25000"/>
                            </a:schemeClr>
                          </a:solidFill>
                        </a:rPr>
                        <a:t>2011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bg2">
                              <a:lumMod val="75000"/>
                              <a:lumOff val="25000"/>
                            </a:schemeClr>
                          </a:solidFill>
                        </a:rPr>
                        <a:t>EPA</a:t>
                      </a:r>
                    </a:p>
                    <a:p>
                      <a:pPr algn="ctr"/>
                      <a:r>
                        <a:rPr lang="en-US" dirty="0">
                          <a:solidFill>
                            <a:schemeClr val="bg2">
                              <a:lumMod val="75000"/>
                              <a:lumOff val="25000"/>
                            </a:schemeClr>
                          </a:solidFill>
                        </a:rPr>
                        <a:t>2013</a:t>
                      </a:r>
                    </a:p>
                  </a:txBody>
                  <a:tcP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dirty="0"/>
                        <a:t>Hoekstra</a:t>
                      </a:r>
                    </a:p>
                    <a:p>
                      <a:pPr algn="ctr"/>
                      <a:r>
                        <a:rPr lang="en-US" dirty="0"/>
                        <a:t>2019</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63774918"/>
                  </a:ext>
                </a:extLst>
              </a:tr>
              <a:tr h="124157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4000" b="0" i="0" u="none" strike="noStrike" dirty="0">
                          <a:solidFill>
                            <a:schemeClr val="bg2">
                              <a:lumMod val="75000"/>
                              <a:lumOff val="25000"/>
                            </a:schemeClr>
                          </a:solidFill>
                          <a:effectLst/>
                          <a:latin typeface="Calibri" panose="020F0502020204030204" pitchFamily="34" charset="0"/>
                        </a:rPr>
                        <a:t>41%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4000" b="0" i="0" u="none" strike="noStrike" kern="1200" dirty="0">
                          <a:solidFill>
                            <a:schemeClr val="bg2">
                              <a:lumMod val="75000"/>
                              <a:lumOff val="25000"/>
                            </a:schemeClr>
                          </a:solidFill>
                          <a:effectLst/>
                          <a:latin typeface="Calibri" panose="020F0502020204030204" pitchFamily="34" charset="0"/>
                          <a:ea typeface="+mn-ea"/>
                          <a:cs typeface="+mn-cs"/>
                        </a:rPr>
                        <a:t>39%</a:t>
                      </a:r>
                    </a:p>
                  </a:txBody>
                  <a:tcPr anchor="ct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4000" b="0" i="0" u="none" strike="noStrike" kern="1200" dirty="0">
                          <a:solidFill>
                            <a:srgbClr val="27E833"/>
                          </a:solidFill>
                          <a:effectLst/>
                          <a:latin typeface="Calibri" panose="020F0502020204030204" pitchFamily="34" charset="0"/>
                          <a:ea typeface="+mn-ea"/>
                          <a:cs typeface="+mn-cs"/>
                        </a:rPr>
                        <a:t>39%</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19861864"/>
                  </a:ext>
                </a:extLst>
              </a:tr>
              <a:tr h="124157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US" sz="4000" b="0" i="0" u="none" strike="noStrike" dirty="0">
                          <a:solidFill>
                            <a:schemeClr val="bg2">
                              <a:lumMod val="75000"/>
                              <a:lumOff val="25000"/>
                            </a:schemeClr>
                          </a:solidFill>
                          <a:effectLst/>
                          <a:latin typeface="Calibri" panose="020F0502020204030204" pitchFamily="34" charset="0"/>
                        </a:rPr>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4000" b="0" i="0" u="none" strike="noStrike" kern="1200" dirty="0">
                          <a:solidFill>
                            <a:schemeClr val="bg2">
                              <a:lumMod val="75000"/>
                              <a:lumOff val="25000"/>
                            </a:schemeClr>
                          </a:solidFill>
                          <a:effectLst/>
                          <a:latin typeface="Calibri" panose="020F0502020204030204" pitchFamily="34" charset="0"/>
                          <a:ea typeface="+mn-ea"/>
                          <a:cs typeface="+mn-cs"/>
                        </a:rPr>
                        <a:t>19%</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4000" b="0" i="0" u="none" strike="noStrike" kern="1200" dirty="0">
                          <a:solidFill>
                            <a:srgbClr val="E7B416"/>
                          </a:solidFill>
                          <a:effectLst/>
                          <a:latin typeface="Calibri" panose="020F0502020204030204" pitchFamily="34" charset="0"/>
                          <a:ea typeface="+mn-ea"/>
                          <a:cs typeface="+mn-cs"/>
                        </a:rPr>
                        <a:t>22%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91277100"/>
                  </a:ext>
                </a:extLst>
              </a:tr>
              <a:tr h="124157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4000" b="0" i="0" u="none" strike="noStrike" dirty="0">
                          <a:solidFill>
                            <a:schemeClr val="bg2">
                              <a:lumMod val="75000"/>
                              <a:lumOff val="25000"/>
                            </a:schemeClr>
                          </a:solidFill>
                          <a:effectLst/>
                          <a:latin typeface="Calibri" panose="020F0502020204030204" pitchFamily="34" charset="0"/>
                        </a:rPr>
                        <a:t>35%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4000" b="0" i="0" u="none" strike="noStrike" kern="1200" dirty="0">
                          <a:solidFill>
                            <a:schemeClr val="bg2">
                              <a:lumMod val="75000"/>
                              <a:lumOff val="25000"/>
                            </a:schemeClr>
                          </a:solidFill>
                          <a:effectLst/>
                          <a:latin typeface="Calibri" panose="020F0502020204030204" pitchFamily="34" charset="0"/>
                          <a:ea typeface="+mn-ea"/>
                          <a:cs typeface="+mn-cs"/>
                        </a:rPr>
                        <a:t>42%</a:t>
                      </a:r>
                    </a:p>
                  </a:txBody>
                  <a:tcPr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4000" b="0" i="0" u="none" strike="noStrike" kern="1200" dirty="0">
                          <a:solidFill>
                            <a:srgbClr val="FF0000"/>
                          </a:solidFill>
                          <a:effectLst/>
                          <a:latin typeface="Calibri" panose="020F0502020204030204" pitchFamily="34" charset="0"/>
                          <a:ea typeface="+mn-ea"/>
                          <a:cs typeface="+mn-cs"/>
                        </a:rPr>
                        <a:t>39%</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21643523"/>
                  </a:ext>
                </a:extLst>
              </a:tr>
            </a:tbl>
          </a:graphicData>
        </a:graphic>
      </p:graphicFrame>
      <p:pic>
        <p:nvPicPr>
          <p:cNvPr id="6" name="Picture 5">
            <a:extLst>
              <a:ext uri="{FF2B5EF4-FFF2-40B4-BE49-F238E27FC236}">
                <a16:creationId xmlns:a16="http://schemas.microsoft.com/office/drawing/2014/main" id="{56E0C22D-1B4E-4550-B916-5AB71793F01E}"/>
              </a:ext>
            </a:extLst>
          </p:cNvPr>
          <p:cNvPicPr>
            <a:picLocks noChangeAspect="1"/>
          </p:cNvPicPr>
          <p:nvPr/>
        </p:nvPicPr>
        <p:blipFill>
          <a:blip r:embed="rId3"/>
          <a:stretch>
            <a:fillRect/>
          </a:stretch>
        </p:blipFill>
        <p:spPr>
          <a:xfrm>
            <a:off x="0" y="2743200"/>
            <a:ext cx="3977640" cy="3429000"/>
          </a:xfrm>
          <a:prstGeom prst="rect">
            <a:avLst/>
          </a:prstGeom>
        </p:spPr>
      </p:pic>
      <p:sp>
        <p:nvSpPr>
          <p:cNvPr id="8" name="Title 1">
            <a:extLst>
              <a:ext uri="{FF2B5EF4-FFF2-40B4-BE49-F238E27FC236}">
                <a16:creationId xmlns:a16="http://schemas.microsoft.com/office/drawing/2014/main" id="{FBEF8718-4062-40EF-A7DE-5E416E516D64}"/>
              </a:ext>
            </a:extLst>
          </p:cNvPr>
          <p:cNvSpPr txBox="1">
            <a:spLocks/>
          </p:cNvSpPr>
          <p:nvPr/>
        </p:nvSpPr>
        <p:spPr>
          <a:xfrm>
            <a:off x="822960" y="457200"/>
            <a:ext cx="7315200" cy="1154097"/>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2) No net progress</a:t>
            </a:r>
          </a:p>
        </p:txBody>
      </p:sp>
    </p:spTree>
    <p:extLst>
      <p:ext uri="{BB962C8B-B14F-4D97-AF65-F5344CB8AC3E}">
        <p14:creationId xmlns:p14="http://schemas.microsoft.com/office/powerpoint/2010/main" val="2778062082"/>
      </p:ext>
    </p:extLst>
  </p:cSld>
  <p:clrMapOvr>
    <a:masterClrMapping/>
  </p:clrMapOvr>
  <mc:AlternateContent xmlns:mc="http://schemas.openxmlformats.org/markup-compatibility/2006" xmlns:p14="http://schemas.microsoft.com/office/powerpoint/2010/main">
    <mc:Choice Requires="p14">
      <p:transition spd="slow" p14:dur="2000" advTm="6574"/>
    </mc:Choice>
    <mc:Fallback xmlns="">
      <p:transition spd="slow" advTm="6574"/>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22A2F9A-1923-46BC-8B00-9B3DF2616D64}"/>
              </a:ext>
            </a:extLst>
          </p:cNvPr>
          <p:cNvSpPr>
            <a:spLocks noGrp="1"/>
          </p:cNvSpPr>
          <p:nvPr>
            <p:ph type="title"/>
          </p:nvPr>
        </p:nvSpPr>
        <p:spPr>
          <a:xfrm>
            <a:off x="533400" y="548797"/>
            <a:ext cx="7581900" cy="1154097"/>
          </a:xfrm>
        </p:spPr>
        <p:txBody>
          <a:bodyPr>
            <a:normAutofit/>
          </a:bodyPr>
          <a:lstStyle/>
          <a:p>
            <a:r>
              <a:rPr lang="en-US" dirty="0"/>
              <a:t>3) Octane loss five times higher</a:t>
            </a:r>
          </a:p>
        </p:txBody>
      </p:sp>
      <p:sp>
        <p:nvSpPr>
          <p:cNvPr id="3" name="Slide Number Placeholder 2"/>
          <p:cNvSpPr>
            <a:spLocks noGrp="1"/>
          </p:cNvSpPr>
          <p:nvPr>
            <p:ph type="sldNum" sz="quarter" idx="12"/>
          </p:nvPr>
        </p:nvSpPr>
        <p:spPr/>
        <p:txBody>
          <a:bodyPr/>
          <a:lstStyle/>
          <a:p>
            <a:fld id="{5881A172-2591-45B3-9E35-7E31970F6217}" type="slidenum">
              <a:rPr lang="en-US" smtClean="0">
                <a:solidFill>
                  <a:prstClr val="white"/>
                </a:solidFill>
              </a:rPr>
              <a:pPr/>
              <a:t>22</a:t>
            </a:fld>
            <a:endParaRPr lang="en-US" dirty="0">
              <a:solidFill>
                <a:prstClr val="white"/>
              </a:solidFill>
            </a:endParaRPr>
          </a:p>
        </p:txBody>
      </p:sp>
      <p:pic>
        <p:nvPicPr>
          <p:cNvPr id="6" name="Picture 5">
            <a:extLst>
              <a:ext uri="{FF2B5EF4-FFF2-40B4-BE49-F238E27FC236}">
                <a16:creationId xmlns:a16="http://schemas.microsoft.com/office/drawing/2014/main" id="{D8C8F3AC-5441-408C-B19D-C1E6570F0910}"/>
              </a:ext>
            </a:extLst>
          </p:cNvPr>
          <p:cNvPicPr>
            <a:picLocks noChangeAspect="1"/>
          </p:cNvPicPr>
          <p:nvPr/>
        </p:nvPicPr>
        <p:blipFill>
          <a:blip r:embed="rId4"/>
          <a:stretch>
            <a:fillRect/>
          </a:stretch>
        </p:blipFill>
        <p:spPr>
          <a:xfrm>
            <a:off x="685800" y="1671792"/>
            <a:ext cx="2575396" cy="1600200"/>
          </a:xfrm>
          <a:prstGeom prst="rect">
            <a:avLst/>
          </a:prstGeom>
        </p:spPr>
      </p:pic>
      <p:graphicFrame>
        <p:nvGraphicFramePr>
          <p:cNvPr id="13" name="Chart 12">
            <a:extLst>
              <a:ext uri="{FF2B5EF4-FFF2-40B4-BE49-F238E27FC236}">
                <a16:creationId xmlns:a16="http://schemas.microsoft.com/office/drawing/2014/main" id="{33A44574-4777-4F16-B6F9-91398A7EF35E}"/>
              </a:ext>
            </a:extLst>
          </p:cNvPr>
          <p:cNvGraphicFramePr/>
          <p:nvPr/>
        </p:nvGraphicFramePr>
        <p:xfrm>
          <a:off x="2971800" y="1904999"/>
          <a:ext cx="5895247" cy="3930165"/>
        </p:xfrm>
        <a:graphic>
          <a:graphicData uri="http://schemas.openxmlformats.org/drawingml/2006/chart">
            <c:chart xmlns:c="http://schemas.openxmlformats.org/drawingml/2006/chart" xmlns:r="http://schemas.openxmlformats.org/officeDocument/2006/relationships" r:id="rId5"/>
          </a:graphicData>
        </a:graphic>
      </p:graphicFrame>
      <p:grpSp>
        <p:nvGrpSpPr>
          <p:cNvPr id="5" name="Group 4">
            <a:extLst>
              <a:ext uri="{FF2B5EF4-FFF2-40B4-BE49-F238E27FC236}">
                <a16:creationId xmlns:a16="http://schemas.microsoft.com/office/drawing/2014/main" id="{6B95CFFA-A526-4B82-9B34-98B19C1862F7}"/>
              </a:ext>
            </a:extLst>
          </p:cNvPr>
          <p:cNvGrpSpPr/>
          <p:nvPr/>
        </p:nvGrpSpPr>
        <p:grpSpPr>
          <a:xfrm>
            <a:off x="4179618" y="2446695"/>
            <a:ext cx="1286426" cy="1785614"/>
            <a:chOff x="4179618" y="2446695"/>
            <a:chExt cx="1286426" cy="1785614"/>
          </a:xfrm>
        </p:grpSpPr>
        <p:sp>
          <p:nvSpPr>
            <p:cNvPr id="2" name="TextBox 1">
              <a:extLst>
                <a:ext uri="{FF2B5EF4-FFF2-40B4-BE49-F238E27FC236}">
                  <a16:creationId xmlns:a16="http://schemas.microsoft.com/office/drawing/2014/main" id="{B19FC898-A344-41EE-B75C-C6E9F27EA4F4}"/>
                </a:ext>
              </a:extLst>
            </p:cNvPr>
            <p:cNvSpPr txBox="1"/>
            <p:nvPr/>
          </p:nvSpPr>
          <p:spPr>
            <a:xfrm rot="20643403">
              <a:off x="4353681" y="2446695"/>
              <a:ext cx="1112363" cy="369332"/>
            </a:xfrm>
            <a:prstGeom prst="rect">
              <a:avLst/>
            </a:prstGeom>
            <a:noFill/>
          </p:spPr>
          <p:txBody>
            <a:bodyPr wrap="square" rtlCol="0">
              <a:spAutoFit/>
            </a:bodyPr>
            <a:lstStyle/>
            <a:p>
              <a:pPr algn="ctr"/>
              <a:r>
                <a:rPr lang="en-US" dirty="0"/>
                <a:t>expected</a:t>
              </a:r>
            </a:p>
          </p:txBody>
        </p:sp>
        <p:sp>
          <p:nvSpPr>
            <p:cNvPr id="8" name="TextBox 7">
              <a:extLst>
                <a:ext uri="{FF2B5EF4-FFF2-40B4-BE49-F238E27FC236}">
                  <a16:creationId xmlns:a16="http://schemas.microsoft.com/office/drawing/2014/main" id="{C5275109-E488-415C-96AD-E8261F1FCD38}"/>
                </a:ext>
              </a:extLst>
            </p:cNvPr>
            <p:cNvSpPr txBox="1"/>
            <p:nvPr/>
          </p:nvSpPr>
          <p:spPr>
            <a:xfrm rot="19005643">
              <a:off x="4179618" y="3862977"/>
              <a:ext cx="1136127" cy="369332"/>
            </a:xfrm>
            <a:prstGeom prst="rect">
              <a:avLst/>
            </a:prstGeom>
            <a:noFill/>
          </p:spPr>
          <p:txBody>
            <a:bodyPr wrap="square" rtlCol="0">
              <a:spAutoFit/>
            </a:bodyPr>
            <a:lstStyle/>
            <a:p>
              <a:pPr algn="ctr"/>
              <a:r>
                <a:rPr lang="en-US" dirty="0"/>
                <a:t>actual</a:t>
              </a:r>
            </a:p>
          </p:txBody>
        </p:sp>
      </p:grpSp>
    </p:spTree>
    <p:custDataLst>
      <p:tags r:id="rId1"/>
    </p:custDataLst>
    <p:extLst>
      <p:ext uri="{BB962C8B-B14F-4D97-AF65-F5344CB8AC3E}">
        <p14:creationId xmlns:p14="http://schemas.microsoft.com/office/powerpoint/2010/main" val="3201326181"/>
      </p:ext>
    </p:extLst>
  </p:cSld>
  <p:clrMapOvr>
    <a:masterClrMapping/>
  </p:clrMapOvr>
  <mc:AlternateContent xmlns:mc="http://schemas.openxmlformats.org/markup-compatibility/2006" xmlns:p14="http://schemas.microsoft.com/office/powerpoint/2010/main">
    <mc:Choice Requires="p14">
      <p:transition spd="slow" p14:dur="2000" advTm="9565"/>
    </mc:Choice>
    <mc:Fallback xmlns="">
      <p:transition spd="slow" advTm="9565"/>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66284-D6AA-4694-8602-958EC0451646}"/>
              </a:ext>
            </a:extLst>
          </p:cNvPr>
          <p:cNvSpPr>
            <a:spLocks noGrp="1"/>
          </p:cNvSpPr>
          <p:nvPr>
            <p:ph type="title"/>
          </p:nvPr>
        </p:nvSpPr>
        <p:spPr>
          <a:xfrm>
            <a:off x="940418" y="1524000"/>
            <a:ext cx="7315200" cy="1154097"/>
          </a:xfrm>
        </p:spPr>
        <p:txBody>
          <a:bodyPr/>
          <a:lstStyle/>
          <a:p>
            <a:r>
              <a:rPr lang="en-US" dirty="0"/>
              <a:t>Tier 3 gasoline</a:t>
            </a:r>
          </a:p>
        </p:txBody>
      </p:sp>
      <p:sp>
        <p:nvSpPr>
          <p:cNvPr id="3" name="Content Placeholder 2">
            <a:extLst>
              <a:ext uri="{FF2B5EF4-FFF2-40B4-BE49-F238E27FC236}">
                <a16:creationId xmlns:a16="http://schemas.microsoft.com/office/drawing/2014/main" id="{3E9CA1F0-29C5-459E-AC51-4EFE472F47B2}"/>
              </a:ext>
            </a:extLst>
          </p:cNvPr>
          <p:cNvSpPr>
            <a:spLocks noGrp="1"/>
          </p:cNvSpPr>
          <p:nvPr>
            <p:ph idx="1"/>
          </p:nvPr>
        </p:nvSpPr>
        <p:spPr/>
        <p:txBody>
          <a:bodyPr/>
          <a:lstStyle/>
          <a:p>
            <a:r>
              <a:rPr lang="en-US" dirty="0"/>
              <a:t>Is the industry ready? No</a:t>
            </a:r>
          </a:p>
          <a:p>
            <a:r>
              <a:rPr lang="en-US" dirty="0"/>
              <a:t>What’s the problem? Octane</a:t>
            </a:r>
          </a:p>
          <a:p>
            <a:r>
              <a:rPr lang="en-US" dirty="0"/>
              <a:t>What’s going to happen? Adaptation</a:t>
            </a:r>
          </a:p>
        </p:txBody>
      </p:sp>
      <p:sp>
        <p:nvSpPr>
          <p:cNvPr id="4" name="Slide Number Placeholder 3">
            <a:extLst>
              <a:ext uri="{FF2B5EF4-FFF2-40B4-BE49-F238E27FC236}">
                <a16:creationId xmlns:a16="http://schemas.microsoft.com/office/drawing/2014/main" id="{0BFD02F1-2BBF-41B2-A29D-0DA937027C71}"/>
              </a:ext>
            </a:extLst>
          </p:cNvPr>
          <p:cNvSpPr>
            <a:spLocks noGrp="1"/>
          </p:cNvSpPr>
          <p:nvPr>
            <p:ph type="sldNum" sz="quarter" idx="12"/>
          </p:nvPr>
        </p:nvSpPr>
        <p:spPr/>
        <p:txBody>
          <a:bodyPr/>
          <a:lstStyle/>
          <a:p>
            <a:fld id="{5881A172-2591-45B3-9E35-7E31970F6217}" type="slidenum">
              <a:rPr lang="en-US" smtClean="0">
                <a:solidFill>
                  <a:prstClr val="white"/>
                </a:solidFill>
              </a:rPr>
              <a:pPr/>
              <a:t>23</a:t>
            </a:fld>
            <a:endParaRPr lang="en-US" dirty="0">
              <a:solidFill>
                <a:prstClr val="white"/>
              </a:solidFill>
            </a:endParaRPr>
          </a:p>
        </p:txBody>
      </p:sp>
    </p:spTree>
    <p:extLst>
      <p:ext uri="{BB962C8B-B14F-4D97-AF65-F5344CB8AC3E}">
        <p14:creationId xmlns:p14="http://schemas.microsoft.com/office/powerpoint/2010/main" val="3829283512"/>
      </p:ext>
    </p:extLst>
  </p:cSld>
  <p:clrMapOvr>
    <a:masterClrMapping/>
  </p:clrMapOvr>
  <mc:AlternateContent xmlns:mc="http://schemas.openxmlformats.org/markup-compatibility/2006" xmlns:p14="http://schemas.microsoft.com/office/powerpoint/2010/main">
    <mc:Choice Requires="p14">
      <p:transition spd="slow" p14:dur="2000" advTm="23262"/>
    </mc:Choice>
    <mc:Fallback xmlns="">
      <p:transition spd="slow" advTm="23262"/>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100000"/>
                <a:shade val="80000"/>
                <a:satMod val="100000"/>
                <a:lumMod val="100000"/>
              </a:schemeClr>
            </a:gs>
            <a:gs pos="65000">
              <a:schemeClr val="bg2">
                <a:tint val="100000"/>
                <a:shade val="95000"/>
                <a:satMod val="100000"/>
                <a:lumMod val="100000"/>
              </a:schemeClr>
            </a:gs>
            <a:gs pos="100000">
              <a:schemeClr val="bg2">
                <a:tint val="88000"/>
                <a:shade val="100000"/>
                <a:satMod val="400000"/>
                <a:lumMod val="100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59344-433D-45D0-99E1-EF404CCDCA5C}"/>
              </a:ext>
            </a:extLst>
          </p:cNvPr>
          <p:cNvSpPr>
            <a:spLocks noGrp="1"/>
          </p:cNvSpPr>
          <p:nvPr>
            <p:ph type="title"/>
          </p:nvPr>
        </p:nvSpPr>
        <p:spPr>
          <a:xfrm>
            <a:off x="914400" y="1455242"/>
            <a:ext cx="7315200" cy="1154097"/>
          </a:xfrm>
          <a:prstGeom prst="rect">
            <a:avLst/>
          </a:prstGeom>
        </p:spPr>
        <p:txBody>
          <a:bodyPr anchor="b">
            <a:normAutofit/>
          </a:bodyPr>
          <a:lstStyle/>
          <a:p>
            <a:r>
              <a:rPr lang="en-US" dirty="0"/>
              <a:t>Costly adaptations</a:t>
            </a:r>
          </a:p>
        </p:txBody>
      </p:sp>
      <p:pic>
        <p:nvPicPr>
          <p:cNvPr id="4" name="Picture 3" descr="A picture containing reptile&#10;&#10;Description automatically generated">
            <a:extLst>
              <a:ext uri="{FF2B5EF4-FFF2-40B4-BE49-F238E27FC236}">
                <a16:creationId xmlns:a16="http://schemas.microsoft.com/office/drawing/2014/main" id="{28F79816-25B2-44AC-A29D-F54B78F013CC}"/>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9984" b="90582" l="9984" r="89976">
                        <a14:foregroundMark x1="69725" y1="90582" x2="81083" y2="88601"/>
                        <a14:backgroundMark x1="82700" y1="20655" x2="82700" y2="20655"/>
                        <a14:backgroundMark x1="83023" y1="20655" x2="83023" y2="20655"/>
                        <a14:backgroundMark x1="83023" y1="23888" x2="83023" y2="23888"/>
                        <a14:backgroundMark x1="83347" y1="28133" x2="83347" y2="28133"/>
                        <a14:backgroundMark x1="83670" y1="28133" x2="83670" y2="28133"/>
                      </a14:backgroundRemoval>
                    </a14:imgEffect>
                  </a14:imgLayer>
                </a14:imgProps>
              </a:ext>
              <a:ext uri="{28A0092B-C50C-407E-A947-70E740481C1C}">
                <a14:useLocalDpi xmlns:a14="http://schemas.microsoft.com/office/drawing/2010/main" val="0"/>
              </a:ext>
            </a:extLst>
          </a:blip>
          <a:stretch>
            <a:fillRect/>
          </a:stretch>
        </p:blipFill>
        <p:spPr>
          <a:xfrm>
            <a:off x="904240" y="2472690"/>
            <a:ext cx="3566160" cy="3566160"/>
          </a:xfrm>
          <a:prstGeom prst="rect">
            <a:avLst/>
          </a:prstGeom>
          <a:noFill/>
          <a:effectLst>
            <a:outerShdw blurRad="50800" dist="50800" dir="5400000" algn="ctr" rotWithShape="0">
              <a:srgbClr val="000000"/>
            </a:outerShdw>
          </a:effectLst>
        </p:spPr>
      </p:pic>
      <p:sp>
        <p:nvSpPr>
          <p:cNvPr id="3" name="Content Placeholder 2">
            <a:extLst>
              <a:ext uri="{FF2B5EF4-FFF2-40B4-BE49-F238E27FC236}">
                <a16:creationId xmlns:a16="http://schemas.microsoft.com/office/drawing/2014/main" id="{C9051364-921B-4EE6-B388-BA1DC01416A0}"/>
              </a:ext>
            </a:extLst>
          </p:cNvPr>
          <p:cNvSpPr>
            <a:spLocks noGrp="1"/>
          </p:cNvSpPr>
          <p:nvPr>
            <p:ph sz="quarter" idx="14"/>
          </p:nvPr>
        </p:nvSpPr>
        <p:spPr>
          <a:xfrm>
            <a:off x="4191000" y="2866232"/>
            <a:ext cx="4800600" cy="3595687"/>
          </a:xfrm>
          <a:prstGeom prst="rect">
            <a:avLst/>
          </a:prstGeom>
        </p:spPr>
        <p:txBody>
          <a:bodyPr>
            <a:noAutofit/>
          </a:bodyPr>
          <a:lstStyle/>
          <a:p>
            <a:pPr lvl="1">
              <a:lnSpc>
                <a:spcPct val="90000"/>
              </a:lnSpc>
            </a:pPr>
            <a:r>
              <a:rPr lang="en-US" sz="2000" dirty="0"/>
              <a:t>Purchase</a:t>
            </a:r>
            <a:r>
              <a:rPr lang="en-US" sz="2000" dirty="0">
                <a:solidFill>
                  <a:schemeClr val="tx1">
                    <a:lumMod val="75000"/>
                  </a:schemeClr>
                </a:solidFill>
              </a:rPr>
              <a:t> alkylate</a:t>
            </a:r>
          </a:p>
          <a:p>
            <a:pPr lvl="1">
              <a:lnSpc>
                <a:spcPct val="90000"/>
              </a:lnSpc>
            </a:pPr>
            <a:r>
              <a:rPr lang="en-US" sz="2000" dirty="0"/>
              <a:t>Purchase</a:t>
            </a:r>
            <a:r>
              <a:rPr lang="en-US" sz="2000" dirty="0">
                <a:solidFill>
                  <a:schemeClr val="tx1">
                    <a:lumMod val="75000"/>
                  </a:schemeClr>
                </a:solidFill>
              </a:rPr>
              <a:t> toluene</a:t>
            </a:r>
          </a:p>
          <a:p>
            <a:pPr lvl="1">
              <a:lnSpc>
                <a:spcPct val="90000"/>
              </a:lnSpc>
            </a:pPr>
            <a:r>
              <a:rPr lang="en-US" sz="2000" dirty="0"/>
              <a:t>Purchase </a:t>
            </a:r>
            <a:r>
              <a:rPr lang="en-US" sz="2000" dirty="0">
                <a:solidFill>
                  <a:schemeClr val="tx1">
                    <a:lumMod val="75000"/>
                  </a:schemeClr>
                </a:solidFill>
              </a:rPr>
              <a:t>sulfur credits</a:t>
            </a:r>
          </a:p>
          <a:p>
            <a:pPr lvl="1">
              <a:lnSpc>
                <a:spcPct val="90000"/>
              </a:lnSpc>
            </a:pPr>
            <a:r>
              <a:rPr lang="en-US" sz="2000" dirty="0"/>
              <a:t>Downgrade</a:t>
            </a:r>
            <a:r>
              <a:rPr lang="en-US" sz="2000" dirty="0">
                <a:solidFill>
                  <a:schemeClr val="tx1">
                    <a:lumMod val="75000"/>
                  </a:schemeClr>
                </a:solidFill>
              </a:rPr>
              <a:t> FCC yields</a:t>
            </a:r>
          </a:p>
          <a:p>
            <a:pPr lvl="1">
              <a:lnSpc>
                <a:spcPct val="90000"/>
              </a:lnSpc>
            </a:pPr>
            <a:r>
              <a:rPr lang="en-US" sz="2000" dirty="0"/>
              <a:t>Downgrade</a:t>
            </a:r>
            <a:r>
              <a:rPr lang="en-US" sz="2000" dirty="0">
                <a:solidFill>
                  <a:schemeClr val="tx1">
                    <a:lumMod val="75000"/>
                  </a:schemeClr>
                </a:solidFill>
              </a:rPr>
              <a:t> reformer yields</a:t>
            </a:r>
          </a:p>
          <a:p>
            <a:pPr lvl="1">
              <a:lnSpc>
                <a:spcPct val="90000"/>
              </a:lnSpc>
            </a:pPr>
            <a:r>
              <a:rPr lang="en-US" sz="2000" dirty="0"/>
              <a:t>Downgrade</a:t>
            </a:r>
            <a:r>
              <a:rPr lang="en-US" sz="2000" dirty="0">
                <a:solidFill>
                  <a:schemeClr val="tx1">
                    <a:lumMod val="75000"/>
                  </a:schemeClr>
                </a:solidFill>
              </a:rPr>
              <a:t> gasoline streams</a:t>
            </a:r>
          </a:p>
          <a:p>
            <a:pPr lvl="1">
              <a:lnSpc>
                <a:spcPct val="90000"/>
              </a:lnSpc>
            </a:pPr>
            <a:r>
              <a:rPr lang="en-US" sz="2000" dirty="0"/>
              <a:t>Restrict</a:t>
            </a:r>
            <a:r>
              <a:rPr lang="en-US" sz="2000" dirty="0">
                <a:solidFill>
                  <a:schemeClr val="tx1">
                    <a:lumMod val="75000"/>
                  </a:schemeClr>
                </a:solidFill>
              </a:rPr>
              <a:t> gasoline end point</a:t>
            </a:r>
          </a:p>
          <a:p>
            <a:pPr lvl="1">
              <a:lnSpc>
                <a:spcPct val="90000"/>
              </a:lnSpc>
            </a:pPr>
            <a:r>
              <a:rPr lang="en-US" sz="2000" dirty="0"/>
              <a:t>Restrict</a:t>
            </a:r>
            <a:r>
              <a:rPr lang="en-US" sz="2000" dirty="0">
                <a:solidFill>
                  <a:schemeClr val="tx1">
                    <a:lumMod val="75000"/>
                  </a:schemeClr>
                </a:solidFill>
              </a:rPr>
              <a:t> feedstocks</a:t>
            </a:r>
          </a:p>
          <a:p>
            <a:pPr lvl="1">
              <a:lnSpc>
                <a:spcPct val="90000"/>
              </a:lnSpc>
            </a:pPr>
            <a:r>
              <a:rPr lang="en-US" sz="2000" dirty="0"/>
              <a:t>Restrict</a:t>
            </a:r>
            <a:r>
              <a:rPr lang="en-US" sz="2000" dirty="0">
                <a:solidFill>
                  <a:schemeClr val="tx1">
                    <a:lumMod val="75000"/>
                  </a:schemeClr>
                </a:solidFill>
              </a:rPr>
              <a:t> black oil recycle</a:t>
            </a:r>
          </a:p>
          <a:p>
            <a:pPr lvl="1">
              <a:lnSpc>
                <a:spcPct val="90000"/>
              </a:lnSpc>
            </a:pPr>
            <a:endParaRPr lang="en-US" sz="2000" dirty="0">
              <a:solidFill>
                <a:schemeClr val="tx1">
                  <a:lumMod val="75000"/>
                </a:schemeClr>
              </a:solidFill>
            </a:endParaRPr>
          </a:p>
          <a:p>
            <a:pPr lvl="1">
              <a:lnSpc>
                <a:spcPct val="90000"/>
              </a:lnSpc>
            </a:pPr>
            <a:endParaRPr lang="en-US" sz="2000" dirty="0">
              <a:solidFill>
                <a:schemeClr val="tx1">
                  <a:lumMod val="75000"/>
                </a:schemeClr>
              </a:solidFill>
            </a:endParaRPr>
          </a:p>
          <a:p>
            <a:pPr lvl="1">
              <a:lnSpc>
                <a:spcPct val="90000"/>
              </a:lnSpc>
            </a:pPr>
            <a:endParaRPr lang="en-US" sz="2000" dirty="0"/>
          </a:p>
        </p:txBody>
      </p:sp>
    </p:spTree>
    <p:extLst>
      <p:ext uri="{BB962C8B-B14F-4D97-AF65-F5344CB8AC3E}">
        <p14:creationId xmlns:p14="http://schemas.microsoft.com/office/powerpoint/2010/main" val="2365286528"/>
      </p:ext>
    </p:extLst>
  </p:cSld>
  <p:clrMapOvr>
    <a:masterClrMapping/>
  </p:clrMapOvr>
  <mc:AlternateContent xmlns:mc="http://schemas.openxmlformats.org/markup-compatibility/2006" xmlns:p14="http://schemas.microsoft.com/office/powerpoint/2010/main">
    <mc:Choice Requires="p14">
      <p:transition spd="slow" p14:dur="2000" advTm="36309"/>
    </mc:Choice>
    <mc:Fallback xmlns="">
      <p:transition spd="slow" advTm="36309"/>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5881A172-2591-45B3-9E35-7E31970F6217}" type="slidenum">
              <a:rPr lang="en-US" smtClean="0">
                <a:solidFill>
                  <a:prstClr val="white"/>
                </a:solidFill>
              </a:rPr>
              <a:pPr/>
              <a:t>25</a:t>
            </a:fld>
            <a:endParaRPr lang="en-US" dirty="0">
              <a:solidFill>
                <a:prstClr val="white"/>
              </a:solidFill>
            </a:endParaRPr>
          </a:p>
        </p:txBody>
      </p:sp>
      <p:sp>
        <p:nvSpPr>
          <p:cNvPr id="12" name="Rectangle 11">
            <a:extLst>
              <a:ext uri="{FF2B5EF4-FFF2-40B4-BE49-F238E27FC236}">
                <a16:creationId xmlns:a16="http://schemas.microsoft.com/office/drawing/2014/main" id="{70B6B952-34CF-42D8-948F-C80D784C620F}"/>
              </a:ext>
            </a:extLst>
          </p:cNvPr>
          <p:cNvSpPr/>
          <p:nvPr/>
        </p:nvSpPr>
        <p:spPr>
          <a:xfrm>
            <a:off x="1638692" y="238008"/>
            <a:ext cx="5866615" cy="461665"/>
          </a:xfrm>
          <a:prstGeom prst="rect">
            <a:avLst/>
          </a:prstGeom>
        </p:spPr>
        <p:txBody>
          <a:bodyPr wrap="square">
            <a:spAutoFit/>
          </a:bodyPr>
          <a:lstStyle/>
          <a:p>
            <a:pPr algn="ctr"/>
            <a:r>
              <a:rPr lang="en-US" sz="2400" b="1" dirty="0">
                <a:solidFill>
                  <a:srgbClr val="27E833"/>
                </a:solidFill>
              </a:rPr>
              <a:t>Fluid cat cracking (FCC) process train</a:t>
            </a:r>
          </a:p>
        </p:txBody>
      </p:sp>
      <p:pic>
        <p:nvPicPr>
          <p:cNvPr id="13" name="Picture 12">
            <a:extLst>
              <a:ext uri="{FF2B5EF4-FFF2-40B4-BE49-F238E27FC236}">
                <a16:creationId xmlns:a16="http://schemas.microsoft.com/office/drawing/2014/main" id="{11C1D01F-B089-4A47-B849-8B75E0C0F449}"/>
              </a:ext>
            </a:extLst>
          </p:cNvPr>
          <p:cNvPicPr>
            <a:picLocks noChangeAspect="1"/>
          </p:cNvPicPr>
          <p:nvPr/>
        </p:nvPicPr>
        <p:blipFill>
          <a:blip r:embed="rId3"/>
          <a:stretch>
            <a:fillRect/>
          </a:stretch>
        </p:blipFill>
        <p:spPr>
          <a:xfrm>
            <a:off x="381000" y="731520"/>
            <a:ext cx="8233426" cy="6022244"/>
          </a:xfrm>
          <a:prstGeom prst="rect">
            <a:avLst/>
          </a:prstGeom>
        </p:spPr>
      </p:pic>
      <p:pic>
        <p:nvPicPr>
          <p:cNvPr id="5" name="Picture 4" descr="A picture containing drawing, table&#10;&#10;Description automatically generated">
            <a:extLst>
              <a:ext uri="{FF2B5EF4-FFF2-40B4-BE49-F238E27FC236}">
                <a16:creationId xmlns:a16="http://schemas.microsoft.com/office/drawing/2014/main" id="{7D982483-C37F-4E7D-8AD0-8E7B3ADEA795}"/>
              </a:ext>
            </a:extLst>
          </p:cNvPr>
          <p:cNvPicPr>
            <a:picLocks noChangeAspect="1"/>
          </p:cNvPicPr>
          <p:nvPr/>
        </p:nvPicPr>
        <p:blipFill rotWithShape="1">
          <a:blip r:embed="rId4" cstate="print">
            <a:alphaModFix/>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t="14967" b="-18564"/>
          <a:stretch/>
        </p:blipFill>
        <p:spPr>
          <a:xfrm>
            <a:off x="3220001" y="2970830"/>
            <a:ext cx="2944826" cy="2111081"/>
          </a:xfrm>
          <a:prstGeom prst="rect">
            <a:avLst/>
          </a:prstGeom>
          <a:effectLst>
            <a:softEdge rad="31750"/>
          </a:effectLst>
        </p:spPr>
      </p:pic>
      <p:sp>
        <p:nvSpPr>
          <p:cNvPr id="10" name="Arrow: Right 9">
            <a:extLst>
              <a:ext uri="{FF2B5EF4-FFF2-40B4-BE49-F238E27FC236}">
                <a16:creationId xmlns:a16="http://schemas.microsoft.com/office/drawing/2014/main" id="{BD318A4B-AD1B-43A5-BE09-BFD3C3F04081}"/>
              </a:ext>
            </a:extLst>
          </p:cNvPr>
          <p:cNvSpPr/>
          <p:nvPr/>
        </p:nvSpPr>
        <p:spPr>
          <a:xfrm>
            <a:off x="1039906" y="3943350"/>
            <a:ext cx="2229256" cy="700088"/>
          </a:xfrm>
          <a:prstGeom prst="rightArrow">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06CABBD4-E305-49DB-BF0A-C5110F5404CA}"/>
              </a:ext>
            </a:extLst>
          </p:cNvPr>
          <p:cNvSpPr/>
          <p:nvPr/>
        </p:nvSpPr>
        <p:spPr>
          <a:xfrm>
            <a:off x="6125499" y="2821928"/>
            <a:ext cx="1862688" cy="731520"/>
          </a:xfrm>
          <a:prstGeom prst="rightArrow">
            <a:avLst/>
          </a:prstGeom>
          <a:solidFill>
            <a:schemeClr val="bg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1A83FDE-85EC-48F8-8F70-BE4ADB195CB9}"/>
              </a:ext>
            </a:extLst>
          </p:cNvPr>
          <p:cNvSpPr txBox="1"/>
          <p:nvPr/>
        </p:nvSpPr>
        <p:spPr>
          <a:xfrm>
            <a:off x="1376977" y="4108728"/>
            <a:ext cx="1494503" cy="369332"/>
          </a:xfrm>
          <a:prstGeom prst="rect">
            <a:avLst/>
          </a:prstGeom>
          <a:noFill/>
        </p:spPr>
        <p:txBody>
          <a:bodyPr wrap="square" rtlCol="0">
            <a:spAutoFit/>
          </a:bodyPr>
          <a:lstStyle/>
          <a:p>
            <a:r>
              <a:rPr lang="en-US" dirty="0">
                <a:solidFill>
                  <a:schemeClr val="bg1"/>
                </a:solidFill>
              </a:rPr>
              <a:t>Heavy feeds</a:t>
            </a:r>
          </a:p>
        </p:txBody>
      </p:sp>
      <p:sp>
        <p:nvSpPr>
          <p:cNvPr id="15" name="TextBox 14">
            <a:extLst>
              <a:ext uri="{FF2B5EF4-FFF2-40B4-BE49-F238E27FC236}">
                <a16:creationId xmlns:a16="http://schemas.microsoft.com/office/drawing/2014/main" id="{A05FF1E6-5A07-486B-ACD2-52C00347E84A}"/>
              </a:ext>
            </a:extLst>
          </p:cNvPr>
          <p:cNvSpPr txBox="1"/>
          <p:nvPr/>
        </p:nvSpPr>
        <p:spPr>
          <a:xfrm>
            <a:off x="6145162" y="3003022"/>
            <a:ext cx="2110455" cy="369332"/>
          </a:xfrm>
          <a:prstGeom prst="rect">
            <a:avLst/>
          </a:prstGeom>
          <a:noFill/>
        </p:spPr>
        <p:txBody>
          <a:bodyPr wrap="square" rtlCol="0">
            <a:spAutoFit/>
          </a:bodyPr>
          <a:lstStyle/>
          <a:p>
            <a:r>
              <a:rPr lang="en-US" dirty="0">
                <a:solidFill>
                  <a:schemeClr val="bg1"/>
                </a:solidFill>
              </a:rPr>
              <a:t>Octane barrels</a:t>
            </a:r>
          </a:p>
        </p:txBody>
      </p:sp>
    </p:spTree>
    <p:extLst>
      <p:ext uri="{BB962C8B-B14F-4D97-AF65-F5344CB8AC3E}">
        <p14:creationId xmlns:p14="http://schemas.microsoft.com/office/powerpoint/2010/main" val="2763460824"/>
      </p:ext>
    </p:extLst>
  </p:cSld>
  <p:clrMapOvr>
    <a:masterClrMapping/>
  </p:clrMapOvr>
  <mc:AlternateContent xmlns:mc="http://schemas.openxmlformats.org/markup-compatibility/2006" xmlns:p14="http://schemas.microsoft.com/office/powerpoint/2010/main">
    <mc:Choice Requires="p14">
      <p:transition spd="slow" p14:dur="2000" advTm="22948"/>
    </mc:Choice>
    <mc:Fallback xmlns="">
      <p:transition spd="slow" advTm="22948"/>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100000"/>
                <a:shade val="80000"/>
                <a:satMod val="100000"/>
                <a:lumMod val="100000"/>
              </a:schemeClr>
            </a:gs>
            <a:gs pos="65000">
              <a:schemeClr val="bg2">
                <a:tint val="100000"/>
                <a:shade val="95000"/>
                <a:satMod val="100000"/>
                <a:lumMod val="100000"/>
              </a:schemeClr>
            </a:gs>
            <a:gs pos="100000">
              <a:schemeClr val="bg2">
                <a:tint val="88000"/>
                <a:shade val="100000"/>
                <a:satMod val="400000"/>
                <a:lumMod val="100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BECDF-E396-4407-B631-794170AE71A1}"/>
              </a:ext>
            </a:extLst>
          </p:cNvPr>
          <p:cNvSpPr>
            <a:spLocks noGrp="1"/>
          </p:cNvSpPr>
          <p:nvPr>
            <p:ph type="title"/>
          </p:nvPr>
        </p:nvSpPr>
        <p:spPr>
          <a:xfrm>
            <a:off x="914400" y="1476135"/>
            <a:ext cx="7315200" cy="1154097"/>
          </a:xfrm>
          <a:prstGeom prst="rect">
            <a:avLst/>
          </a:prstGeom>
        </p:spPr>
        <p:txBody>
          <a:bodyPr anchor="b">
            <a:normAutofit/>
          </a:bodyPr>
          <a:lstStyle/>
          <a:p>
            <a:pPr>
              <a:lnSpc>
                <a:spcPct val="90000"/>
              </a:lnSpc>
            </a:pPr>
            <a:r>
              <a:rPr lang="en-US" dirty="0"/>
              <a:t>Costly adaptations mean: </a:t>
            </a:r>
          </a:p>
        </p:txBody>
      </p:sp>
      <p:pic>
        <p:nvPicPr>
          <p:cNvPr id="6" name="Picture 5" descr="A picture containing reptile&#10;&#10;Description automatically generated">
            <a:extLst>
              <a:ext uri="{FF2B5EF4-FFF2-40B4-BE49-F238E27FC236}">
                <a16:creationId xmlns:a16="http://schemas.microsoft.com/office/drawing/2014/main" id="{A726352F-3B44-4C61-89EE-2C9844C587AD}"/>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9984" b="90582" l="9984" r="89976">
                        <a14:foregroundMark x1="69725" y1="90582" x2="81083" y2="88601"/>
                        <a14:backgroundMark x1="82700" y1="20655" x2="82700" y2="20655"/>
                        <a14:backgroundMark x1="83023" y1="20655" x2="83023" y2="20655"/>
                        <a14:backgroundMark x1="83023" y1="23888" x2="83023" y2="23888"/>
                        <a14:backgroundMark x1="83347" y1="28133" x2="83347" y2="28133"/>
                        <a14:backgroundMark x1="83670" y1="28133" x2="83670" y2="28133"/>
                      </a14:backgroundRemoval>
                    </a14:imgEffect>
                  </a14:imgLayer>
                </a14:imgProps>
              </a:ext>
              <a:ext uri="{28A0092B-C50C-407E-A947-70E740481C1C}">
                <a14:useLocalDpi xmlns:a14="http://schemas.microsoft.com/office/drawing/2010/main" val="0"/>
              </a:ext>
            </a:extLst>
          </a:blip>
          <a:stretch>
            <a:fillRect/>
          </a:stretch>
        </p:blipFill>
        <p:spPr>
          <a:xfrm>
            <a:off x="904240" y="2467610"/>
            <a:ext cx="3566160" cy="3566160"/>
          </a:xfrm>
          <a:prstGeom prst="rect">
            <a:avLst/>
          </a:prstGeom>
          <a:noFill/>
          <a:effectLst>
            <a:outerShdw blurRad="50800" dist="50800" dir="5400000" algn="ctr" rotWithShape="0">
              <a:srgbClr val="000000"/>
            </a:outerShdw>
          </a:effectLst>
        </p:spPr>
      </p:pic>
      <p:sp>
        <p:nvSpPr>
          <p:cNvPr id="3" name="Content Placeholder 2">
            <a:extLst>
              <a:ext uri="{FF2B5EF4-FFF2-40B4-BE49-F238E27FC236}">
                <a16:creationId xmlns:a16="http://schemas.microsoft.com/office/drawing/2014/main" id="{B689E96B-E09E-443A-89DB-4F7AB3C60F34}"/>
              </a:ext>
            </a:extLst>
          </p:cNvPr>
          <p:cNvSpPr>
            <a:spLocks noGrp="1"/>
          </p:cNvSpPr>
          <p:nvPr>
            <p:ph sz="quarter" idx="14"/>
          </p:nvPr>
        </p:nvSpPr>
        <p:spPr>
          <a:xfrm>
            <a:off x="4681728" y="2743200"/>
            <a:ext cx="3624072" cy="3595687"/>
          </a:xfrm>
          <a:prstGeom prst="rect">
            <a:avLst/>
          </a:prstGeom>
        </p:spPr>
        <p:txBody>
          <a:bodyPr>
            <a:normAutofit/>
          </a:bodyPr>
          <a:lstStyle/>
          <a:p>
            <a:r>
              <a:rPr lang="en-US" dirty="0"/>
              <a:t>premium gasoline</a:t>
            </a:r>
          </a:p>
          <a:p>
            <a:r>
              <a:rPr lang="en-US" dirty="0"/>
              <a:t>total gasoline</a:t>
            </a:r>
          </a:p>
          <a:p>
            <a:r>
              <a:rPr lang="en-US" dirty="0"/>
              <a:t>octane barrels</a:t>
            </a:r>
          </a:p>
          <a:p>
            <a:r>
              <a:rPr lang="en-US" dirty="0"/>
              <a:t>crude flexibility</a:t>
            </a:r>
          </a:p>
          <a:p>
            <a:r>
              <a:rPr lang="en-US" dirty="0"/>
              <a:t>profit margin</a:t>
            </a:r>
          </a:p>
          <a:p>
            <a:r>
              <a:rPr lang="en-US" dirty="0"/>
              <a:t>unplanned shutdowns</a:t>
            </a:r>
          </a:p>
          <a:p>
            <a:r>
              <a:rPr lang="en-US" dirty="0"/>
              <a:t>credit liabilities</a:t>
            </a:r>
          </a:p>
          <a:p>
            <a:endParaRPr lang="en-US" dirty="0"/>
          </a:p>
        </p:txBody>
      </p:sp>
      <p:sp>
        <p:nvSpPr>
          <p:cNvPr id="4" name="Slide Number Placeholder 3" hidden="1">
            <a:extLst>
              <a:ext uri="{FF2B5EF4-FFF2-40B4-BE49-F238E27FC236}">
                <a16:creationId xmlns:a16="http://schemas.microsoft.com/office/drawing/2014/main" id="{DECE2D72-9801-4ECD-B791-9B8E80C68157}"/>
              </a:ext>
            </a:extLst>
          </p:cNvPr>
          <p:cNvSpPr>
            <a:spLocks noGrp="1"/>
          </p:cNvSpPr>
          <p:nvPr>
            <p:ph type="sldNum" sz="quarter" idx="12"/>
          </p:nvPr>
        </p:nvSpPr>
        <p:spPr/>
        <p:txBody>
          <a:bodyPr/>
          <a:lstStyle/>
          <a:p>
            <a:pPr>
              <a:spcAft>
                <a:spcPts val="600"/>
              </a:spcAft>
            </a:pPr>
            <a:fld id="{5881A172-2591-45B3-9E35-7E31970F6217}" type="slidenum">
              <a:rPr lang="en-US" smtClean="0">
                <a:solidFill>
                  <a:prstClr val="white"/>
                </a:solidFill>
              </a:rPr>
              <a:pPr>
                <a:spcAft>
                  <a:spcPts val="600"/>
                </a:spcAft>
              </a:pPr>
              <a:t>26</a:t>
            </a:fld>
            <a:endParaRPr lang="en-US">
              <a:solidFill>
                <a:prstClr val="white"/>
              </a:solidFill>
            </a:endParaRPr>
          </a:p>
        </p:txBody>
      </p:sp>
      <p:sp>
        <p:nvSpPr>
          <p:cNvPr id="5" name="Arrow: Down 4">
            <a:extLst>
              <a:ext uri="{FF2B5EF4-FFF2-40B4-BE49-F238E27FC236}">
                <a16:creationId xmlns:a16="http://schemas.microsoft.com/office/drawing/2014/main" id="{8C18A011-859D-4704-8826-DA02C148E732}"/>
              </a:ext>
            </a:extLst>
          </p:cNvPr>
          <p:cNvSpPr/>
          <p:nvPr/>
        </p:nvSpPr>
        <p:spPr>
          <a:xfrm>
            <a:off x="4523742" y="2859563"/>
            <a:ext cx="279400" cy="16814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B1BA95A8-08AC-4F76-871F-0AC12C19124B}"/>
              </a:ext>
            </a:extLst>
          </p:cNvPr>
          <p:cNvSpPr/>
          <p:nvPr/>
        </p:nvSpPr>
        <p:spPr>
          <a:xfrm rot="10800000">
            <a:off x="7579173" y="4693920"/>
            <a:ext cx="286512" cy="6193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6086105"/>
      </p:ext>
    </p:extLst>
  </p:cSld>
  <p:clrMapOvr>
    <a:masterClrMapping/>
  </p:clrMapOvr>
  <mc:AlternateContent xmlns:mc="http://schemas.openxmlformats.org/markup-compatibility/2006" xmlns:p14="http://schemas.microsoft.com/office/powerpoint/2010/main">
    <mc:Choice Requires="p14">
      <p:transition spd="slow" p14:dur="2000" advTm="38811"/>
    </mc:Choice>
    <mc:Fallback xmlns="">
      <p:transition spd="slow" advTm="38811"/>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BFD02F1-2BBF-41B2-A29D-0DA937027C71}"/>
              </a:ext>
            </a:extLst>
          </p:cNvPr>
          <p:cNvSpPr>
            <a:spLocks noGrp="1"/>
          </p:cNvSpPr>
          <p:nvPr>
            <p:ph type="sldNum" sz="quarter" idx="12"/>
          </p:nvPr>
        </p:nvSpPr>
        <p:spPr/>
        <p:txBody>
          <a:bodyPr/>
          <a:lstStyle/>
          <a:p>
            <a:fld id="{5881A172-2591-45B3-9E35-7E31970F6217}" type="slidenum">
              <a:rPr lang="en-US" smtClean="0">
                <a:solidFill>
                  <a:prstClr val="white"/>
                </a:solidFill>
              </a:rPr>
              <a:pPr/>
              <a:t>27</a:t>
            </a:fld>
            <a:endParaRPr lang="en-US" dirty="0">
              <a:solidFill>
                <a:prstClr val="white"/>
              </a:solidFill>
            </a:endParaRPr>
          </a:p>
        </p:txBody>
      </p:sp>
      <p:sp>
        <p:nvSpPr>
          <p:cNvPr id="9" name="Title 1">
            <a:extLst>
              <a:ext uri="{FF2B5EF4-FFF2-40B4-BE49-F238E27FC236}">
                <a16:creationId xmlns:a16="http://schemas.microsoft.com/office/drawing/2014/main" id="{58C8275B-AA2C-409F-8CFE-D3E5E57A409A}"/>
              </a:ext>
            </a:extLst>
          </p:cNvPr>
          <p:cNvSpPr>
            <a:spLocks noGrp="1"/>
          </p:cNvSpPr>
          <p:nvPr>
            <p:ph type="title"/>
          </p:nvPr>
        </p:nvSpPr>
        <p:spPr>
          <a:xfrm>
            <a:off x="762000" y="157436"/>
            <a:ext cx="7315200" cy="1154097"/>
          </a:xfrm>
        </p:spPr>
        <p:txBody>
          <a:bodyPr>
            <a:normAutofit/>
          </a:bodyPr>
          <a:lstStyle/>
          <a:p>
            <a:pPr algn="ctr"/>
            <a:r>
              <a:rPr lang="en-US" dirty="0"/>
              <a:t>Don’t fall off the cliff</a:t>
            </a:r>
          </a:p>
        </p:txBody>
      </p:sp>
      <p:pic>
        <p:nvPicPr>
          <p:cNvPr id="3" name="Picture 2" descr="A person riding on top of a mountain&#10;&#10;Description automatically generated">
            <a:extLst>
              <a:ext uri="{FF2B5EF4-FFF2-40B4-BE49-F238E27FC236}">
                <a16:creationId xmlns:a16="http://schemas.microsoft.com/office/drawing/2014/main" id="{F663EE19-A3EF-4550-872D-B6A1B6D9101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0419" y="1471790"/>
            <a:ext cx="7315199" cy="4849954"/>
          </a:xfrm>
          <a:prstGeom prst="rect">
            <a:avLst/>
          </a:prstGeom>
          <a:noFill/>
        </p:spPr>
      </p:pic>
    </p:spTree>
    <p:custDataLst>
      <p:tags r:id="rId1"/>
    </p:custDataLst>
    <p:extLst>
      <p:ext uri="{BB962C8B-B14F-4D97-AF65-F5344CB8AC3E}">
        <p14:creationId xmlns:p14="http://schemas.microsoft.com/office/powerpoint/2010/main" val="3962393960"/>
      </p:ext>
    </p:extLst>
  </p:cSld>
  <p:clrMapOvr>
    <a:masterClrMapping/>
  </p:clrMapOvr>
  <mc:AlternateContent xmlns:mc="http://schemas.openxmlformats.org/markup-compatibility/2006" xmlns:p14="http://schemas.microsoft.com/office/powerpoint/2010/main">
    <mc:Choice Requires="p14">
      <p:transition spd="slow" p14:dur="2000" advTm="8777"/>
    </mc:Choice>
    <mc:Fallback xmlns="">
      <p:transition spd="slow" advTm="8777"/>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BFD02F1-2BBF-41B2-A29D-0DA937027C71}"/>
              </a:ext>
            </a:extLst>
          </p:cNvPr>
          <p:cNvSpPr>
            <a:spLocks noGrp="1"/>
          </p:cNvSpPr>
          <p:nvPr>
            <p:ph type="sldNum" sz="quarter" idx="12"/>
          </p:nvPr>
        </p:nvSpPr>
        <p:spPr/>
        <p:txBody>
          <a:bodyPr/>
          <a:lstStyle/>
          <a:p>
            <a:fld id="{5881A172-2591-45B3-9E35-7E31970F6217}" type="slidenum">
              <a:rPr lang="en-US" smtClean="0">
                <a:solidFill>
                  <a:prstClr val="white"/>
                </a:solidFill>
              </a:rPr>
              <a:pPr/>
              <a:t>28</a:t>
            </a:fld>
            <a:endParaRPr lang="en-US" dirty="0">
              <a:solidFill>
                <a:prstClr val="white"/>
              </a:solidFill>
            </a:endParaRPr>
          </a:p>
        </p:txBody>
      </p:sp>
      <p:sp>
        <p:nvSpPr>
          <p:cNvPr id="9" name="Title 1">
            <a:extLst>
              <a:ext uri="{FF2B5EF4-FFF2-40B4-BE49-F238E27FC236}">
                <a16:creationId xmlns:a16="http://schemas.microsoft.com/office/drawing/2014/main" id="{58C8275B-AA2C-409F-8CFE-D3E5E57A409A}"/>
              </a:ext>
            </a:extLst>
          </p:cNvPr>
          <p:cNvSpPr>
            <a:spLocks noGrp="1"/>
          </p:cNvSpPr>
          <p:nvPr>
            <p:ph type="title"/>
          </p:nvPr>
        </p:nvSpPr>
        <p:spPr>
          <a:xfrm>
            <a:off x="762000" y="157436"/>
            <a:ext cx="7315200" cy="1154097"/>
          </a:xfrm>
        </p:spPr>
        <p:txBody>
          <a:bodyPr>
            <a:normAutofit/>
          </a:bodyPr>
          <a:lstStyle/>
          <a:p>
            <a:pPr algn="ctr"/>
            <a:r>
              <a:rPr lang="en-US" dirty="0"/>
              <a:t>Move that red curve up</a:t>
            </a:r>
          </a:p>
        </p:txBody>
      </p:sp>
      <p:pic>
        <p:nvPicPr>
          <p:cNvPr id="3" name="Picture 2" descr="A person riding on top of a mountain&#10;&#10;Description automatically generated">
            <a:extLst>
              <a:ext uri="{FF2B5EF4-FFF2-40B4-BE49-F238E27FC236}">
                <a16:creationId xmlns:a16="http://schemas.microsoft.com/office/drawing/2014/main" id="{F663EE19-A3EF-4550-872D-B6A1B6D9101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426" y="1959152"/>
            <a:ext cx="5404190" cy="3582961"/>
          </a:xfrm>
          <a:prstGeom prst="rect">
            <a:avLst/>
          </a:prstGeom>
          <a:noFill/>
        </p:spPr>
      </p:pic>
      <p:grpSp>
        <p:nvGrpSpPr>
          <p:cNvPr id="15" name="Group 14">
            <a:extLst>
              <a:ext uri="{FF2B5EF4-FFF2-40B4-BE49-F238E27FC236}">
                <a16:creationId xmlns:a16="http://schemas.microsoft.com/office/drawing/2014/main" id="{E37B1247-25D3-48D7-9442-88FFEFD76387}"/>
              </a:ext>
            </a:extLst>
          </p:cNvPr>
          <p:cNvGrpSpPr/>
          <p:nvPr/>
        </p:nvGrpSpPr>
        <p:grpSpPr>
          <a:xfrm>
            <a:off x="5495616" y="2160494"/>
            <a:ext cx="4256070" cy="2971800"/>
            <a:chOff x="5495616" y="2160494"/>
            <a:chExt cx="4256070" cy="2971800"/>
          </a:xfrm>
        </p:grpSpPr>
        <p:graphicFrame>
          <p:nvGraphicFramePr>
            <p:cNvPr id="5" name="Chart 4">
              <a:extLst>
                <a:ext uri="{FF2B5EF4-FFF2-40B4-BE49-F238E27FC236}">
                  <a16:creationId xmlns:a16="http://schemas.microsoft.com/office/drawing/2014/main" id="{629EFB29-4321-4288-862A-F765DD22B1F6}"/>
                </a:ext>
              </a:extLst>
            </p:cNvPr>
            <p:cNvGraphicFramePr/>
            <p:nvPr/>
          </p:nvGraphicFramePr>
          <p:xfrm>
            <a:off x="5495616" y="2160494"/>
            <a:ext cx="4256070" cy="2971800"/>
          </p:xfrm>
          <a:graphic>
            <a:graphicData uri="http://schemas.openxmlformats.org/drawingml/2006/chart">
              <c:chart xmlns:c="http://schemas.openxmlformats.org/drawingml/2006/chart" xmlns:r="http://schemas.openxmlformats.org/officeDocument/2006/relationships" r:id="rId5"/>
            </a:graphicData>
          </a:graphic>
        </p:graphicFrame>
        <p:sp>
          <p:nvSpPr>
            <p:cNvPr id="10" name="Arrow: Down 9">
              <a:extLst>
                <a:ext uri="{FF2B5EF4-FFF2-40B4-BE49-F238E27FC236}">
                  <a16:creationId xmlns:a16="http://schemas.microsoft.com/office/drawing/2014/main" id="{67C84A45-F9D7-43D6-A37A-7A789A56FA58}"/>
                </a:ext>
              </a:extLst>
            </p:cNvPr>
            <p:cNvSpPr/>
            <p:nvPr/>
          </p:nvSpPr>
          <p:spPr>
            <a:xfrm rot="2855710">
              <a:off x="6738834" y="3368832"/>
              <a:ext cx="270629" cy="925432"/>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2320354680"/>
      </p:ext>
    </p:extLst>
  </p:cSld>
  <p:clrMapOvr>
    <a:masterClrMapping/>
  </p:clrMapOvr>
  <mc:AlternateContent xmlns:mc="http://schemas.openxmlformats.org/markup-compatibility/2006" xmlns:p14="http://schemas.microsoft.com/office/powerpoint/2010/main">
    <mc:Choice Requires="p14">
      <p:transition spd="slow" p14:dur="2000" advTm="29409"/>
    </mc:Choice>
    <mc:Fallback xmlns="">
      <p:transition spd="slow" advTm="29409"/>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3E0EA8-FD54-4BB1-894A-426BB314B56D}"/>
              </a:ext>
            </a:extLst>
          </p:cNvPr>
          <p:cNvSpPr>
            <a:spLocks noGrp="1"/>
          </p:cNvSpPr>
          <p:nvPr>
            <p:ph type="title"/>
          </p:nvPr>
        </p:nvSpPr>
        <p:spPr>
          <a:xfrm>
            <a:off x="914400" y="1321977"/>
            <a:ext cx="7315200" cy="1154097"/>
          </a:xfrm>
        </p:spPr>
        <p:txBody>
          <a:bodyPr>
            <a:normAutofit/>
          </a:bodyPr>
          <a:lstStyle/>
          <a:p>
            <a:r>
              <a:rPr lang="en-US" dirty="0"/>
              <a:t>Predictions</a:t>
            </a:r>
          </a:p>
        </p:txBody>
      </p:sp>
      <p:sp>
        <p:nvSpPr>
          <p:cNvPr id="6" name="Content Placeholder 5">
            <a:extLst>
              <a:ext uri="{FF2B5EF4-FFF2-40B4-BE49-F238E27FC236}">
                <a16:creationId xmlns:a16="http://schemas.microsoft.com/office/drawing/2014/main" id="{C7D6C882-B233-43A5-B8AC-7798A551623A}"/>
              </a:ext>
            </a:extLst>
          </p:cNvPr>
          <p:cNvSpPr>
            <a:spLocks noGrp="1"/>
          </p:cNvSpPr>
          <p:nvPr>
            <p:ph idx="1"/>
          </p:nvPr>
        </p:nvSpPr>
        <p:spPr>
          <a:xfrm>
            <a:off x="914400" y="2476074"/>
            <a:ext cx="7315200" cy="3539527"/>
          </a:xfrm>
        </p:spPr>
        <p:txBody>
          <a:bodyPr>
            <a:normAutofit/>
          </a:bodyPr>
          <a:lstStyle/>
          <a:p>
            <a:r>
              <a:rPr lang="en-US" dirty="0"/>
              <a:t>Compliance will stall until 2020 </a:t>
            </a:r>
            <a:r>
              <a:rPr lang="en-US" dirty="0">
                <a:latin typeface="Segoe UI Symbol" panose="020B0502040204020203" pitchFamily="34" charset="0"/>
                <a:ea typeface="Segoe UI Symbol" panose="020B0502040204020203" pitchFamily="34" charset="0"/>
              </a:rPr>
              <a:t>√</a:t>
            </a:r>
            <a:endParaRPr lang="en-US" dirty="0"/>
          </a:p>
          <a:p>
            <a:r>
              <a:rPr lang="en-US" dirty="0"/>
              <a:t>Octane price will increase</a:t>
            </a:r>
            <a:r>
              <a:rPr lang="en-US" dirty="0">
                <a:latin typeface="Segoe UI Symbol" panose="020B0502040204020203" pitchFamily="34" charset="0"/>
                <a:ea typeface="Segoe UI Symbol" panose="020B0502040204020203" pitchFamily="34" charset="0"/>
              </a:rPr>
              <a:t> √</a:t>
            </a:r>
            <a:endParaRPr lang="en-US" dirty="0"/>
          </a:p>
          <a:p>
            <a:r>
              <a:rPr lang="en-US" dirty="0"/>
              <a:t>Tier 3 credit price will increase </a:t>
            </a:r>
            <a:r>
              <a:rPr lang="en-US" dirty="0">
                <a:latin typeface="Segoe UI Symbol" panose="020B0502040204020203" pitchFamily="34" charset="0"/>
                <a:ea typeface="Segoe UI Symbol" panose="020B0502040204020203" pitchFamily="34" charset="0"/>
              </a:rPr>
              <a:t>√</a:t>
            </a:r>
          </a:p>
          <a:p>
            <a:r>
              <a:rPr lang="en-US" dirty="0">
                <a:latin typeface="Segoe UI Symbol" panose="020B0502040204020203" pitchFamily="34" charset="0"/>
                <a:ea typeface="Segoe UI Symbol" panose="020B0502040204020203" pitchFamily="34" charset="0"/>
              </a:rPr>
              <a:t>Refiners will scramble to make up lost octane √</a:t>
            </a:r>
          </a:p>
          <a:p>
            <a:r>
              <a:rPr lang="en-US" dirty="0">
                <a:latin typeface="Segoe UI Symbol" panose="020B0502040204020203" pitchFamily="34" charset="0"/>
                <a:ea typeface="Segoe UI Symbol" panose="020B0502040204020203" pitchFamily="34" charset="0"/>
              </a:rPr>
              <a:t>Latent constraints and bottlenecks will surface </a:t>
            </a:r>
          </a:p>
          <a:p>
            <a:r>
              <a:rPr lang="en-US" dirty="0">
                <a:latin typeface="Segoe UI Symbol" panose="020B0502040204020203" pitchFamily="34" charset="0"/>
                <a:ea typeface="Segoe UI Symbol" panose="020B0502040204020203" pitchFamily="34" charset="0"/>
              </a:rPr>
              <a:t>Tier 3 credit liabilities will accumulate</a:t>
            </a:r>
          </a:p>
          <a:p>
            <a:r>
              <a:rPr lang="en-US" dirty="0">
                <a:latin typeface="Segoe UI Symbol" panose="020B0502040204020203" pitchFamily="34" charset="0"/>
                <a:ea typeface="Segoe UI Symbol" panose="020B0502040204020203" pitchFamily="34" charset="0"/>
              </a:rPr>
              <a:t>Tier 3 credit price will soar</a:t>
            </a:r>
          </a:p>
          <a:p>
            <a:r>
              <a:rPr lang="en-US" dirty="0">
                <a:latin typeface="Segoe UI Symbol" panose="020B0502040204020203" pitchFamily="34" charset="0"/>
                <a:ea typeface="Segoe UI Symbol" panose="020B0502040204020203" pitchFamily="34" charset="0"/>
              </a:rPr>
              <a:t>Quarterly earnings will be affected</a:t>
            </a:r>
          </a:p>
          <a:p>
            <a:r>
              <a:rPr lang="en-US" dirty="0">
                <a:latin typeface="Segoe UI Symbol" panose="020B0502040204020203" pitchFamily="34" charset="0"/>
                <a:ea typeface="Segoe UI Symbol" panose="020B0502040204020203" pitchFamily="34" charset="0"/>
              </a:rPr>
              <a:t>Readiness will be rewarded</a:t>
            </a:r>
          </a:p>
          <a:p>
            <a:endParaRPr lang="en-US" dirty="0">
              <a:latin typeface="Segoe UI Symbol" panose="020B0502040204020203" pitchFamily="34" charset="0"/>
              <a:ea typeface="Segoe UI Symbol" panose="020B0502040204020203" pitchFamily="34" charset="0"/>
            </a:endParaRPr>
          </a:p>
          <a:p>
            <a:endParaRPr lang="en-US" dirty="0">
              <a:latin typeface="Segoe UI Symbol" panose="020B0502040204020203" pitchFamily="34" charset="0"/>
              <a:ea typeface="Segoe UI Symbol" panose="020B0502040204020203" pitchFamily="34" charset="0"/>
            </a:endParaRPr>
          </a:p>
          <a:p>
            <a:endParaRPr lang="en-US" dirty="0">
              <a:latin typeface="Segoe UI Symbol" panose="020B0502040204020203" pitchFamily="34" charset="0"/>
              <a:ea typeface="Segoe UI Symbol" panose="020B0502040204020203" pitchFamily="34" charset="0"/>
            </a:endParaRPr>
          </a:p>
          <a:p>
            <a:endParaRPr lang="en-US" dirty="0"/>
          </a:p>
          <a:p>
            <a:endParaRPr lang="en-US" dirty="0"/>
          </a:p>
        </p:txBody>
      </p:sp>
      <p:sp>
        <p:nvSpPr>
          <p:cNvPr id="4" name="Slide Number Placeholder 3">
            <a:extLst>
              <a:ext uri="{FF2B5EF4-FFF2-40B4-BE49-F238E27FC236}">
                <a16:creationId xmlns:a16="http://schemas.microsoft.com/office/drawing/2014/main" id="{0BFD02F1-2BBF-41B2-A29D-0DA937027C71}"/>
              </a:ext>
            </a:extLst>
          </p:cNvPr>
          <p:cNvSpPr>
            <a:spLocks noGrp="1"/>
          </p:cNvSpPr>
          <p:nvPr>
            <p:ph type="sldNum" sz="quarter" idx="12"/>
          </p:nvPr>
        </p:nvSpPr>
        <p:spPr/>
        <p:txBody>
          <a:bodyPr/>
          <a:lstStyle/>
          <a:p>
            <a:fld id="{5881A172-2591-45B3-9E35-7E31970F6217}" type="slidenum">
              <a:rPr lang="en-US" smtClean="0">
                <a:solidFill>
                  <a:prstClr val="white"/>
                </a:solidFill>
              </a:rPr>
              <a:pPr/>
              <a:t>29</a:t>
            </a:fld>
            <a:endParaRPr lang="en-US" dirty="0">
              <a:solidFill>
                <a:prstClr val="white"/>
              </a:solidFill>
            </a:endParaRPr>
          </a:p>
        </p:txBody>
      </p:sp>
    </p:spTree>
    <p:custDataLst>
      <p:tags r:id="rId1"/>
    </p:custDataLst>
    <p:extLst>
      <p:ext uri="{BB962C8B-B14F-4D97-AF65-F5344CB8AC3E}">
        <p14:creationId xmlns:p14="http://schemas.microsoft.com/office/powerpoint/2010/main" val="2083018406"/>
      </p:ext>
    </p:extLst>
  </p:cSld>
  <p:clrMapOvr>
    <a:masterClrMapping/>
  </p:clrMapOvr>
  <mc:AlternateContent xmlns:mc="http://schemas.openxmlformats.org/markup-compatibility/2006" xmlns:p14="http://schemas.microsoft.com/office/powerpoint/2010/main">
    <mc:Choice Requires="p14">
      <p:transition spd="slow" p14:dur="2000" advTm="56012"/>
    </mc:Choice>
    <mc:Fallback xmlns="">
      <p:transition spd="slow" advTm="5601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latin typeface="Calibri" panose="020F0502020204030204" pitchFamily="34" charset="0"/>
                <a:cs typeface="Calibri" panose="020F0502020204030204" pitchFamily="34" charset="0"/>
              </a:rPr>
              <a:t>Sulfur reduction toward 10 ppm has been slow</a:t>
            </a:r>
          </a:p>
        </p:txBody>
      </p:sp>
      <p:sp>
        <p:nvSpPr>
          <p:cNvPr id="3" name="Slide Number Placeholder 2"/>
          <p:cNvSpPr>
            <a:spLocks noGrp="1"/>
          </p:cNvSpPr>
          <p:nvPr>
            <p:ph type="sldNum" sz="quarter" idx="12"/>
          </p:nvPr>
        </p:nvSpPr>
        <p:spPr/>
        <p:txBody>
          <a:bodyPr/>
          <a:lstStyle/>
          <a:p>
            <a:fld id="{5881A172-2591-45B3-9E35-7E31970F6217}" type="slidenum">
              <a:rPr lang="en-US" smtClean="0">
                <a:solidFill>
                  <a:prstClr val="white"/>
                </a:solidFill>
                <a:latin typeface="Calibri" panose="020F0502020204030204" pitchFamily="34" charset="0"/>
                <a:cs typeface="Calibri" panose="020F0502020204030204" pitchFamily="34" charset="0"/>
              </a:rPr>
              <a:pPr/>
              <a:t>3</a:t>
            </a:fld>
            <a:endParaRPr lang="en-US" dirty="0">
              <a:solidFill>
                <a:prstClr val="white"/>
              </a:solidFill>
              <a:latin typeface="Calibri" panose="020F0502020204030204" pitchFamily="34" charset="0"/>
              <a:cs typeface="Calibri" panose="020F0502020204030204" pitchFamily="34" charset="0"/>
            </a:endParaRPr>
          </a:p>
        </p:txBody>
      </p:sp>
      <p:graphicFrame>
        <p:nvGraphicFramePr>
          <p:cNvPr id="7" name="Content Placeholder 6">
            <a:extLst>
              <a:ext uri="{FF2B5EF4-FFF2-40B4-BE49-F238E27FC236}">
                <a16:creationId xmlns:a16="http://schemas.microsoft.com/office/drawing/2014/main" id="{A1E5DEFB-39CF-435F-8C63-4AA5B3B52305}"/>
              </a:ext>
            </a:extLst>
          </p:cNvPr>
          <p:cNvGraphicFramePr>
            <a:graphicFrameLocks noGrp="1"/>
          </p:cNvGraphicFramePr>
          <p:nvPr>
            <p:ph idx="1"/>
          </p:nvPr>
        </p:nvGraphicFramePr>
        <p:xfrm>
          <a:off x="914400" y="2770188"/>
          <a:ext cx="7315200" cy="3538537"/>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a:extLst>
              <a:ext uri="{FF2B5EF4-FFF2-40B4-BE49-F238E27FC236}">
                <a16:creationId xmlns:a16="http://schemas.microsoft.com/office/drawing/2014/main" id="{3EAD1E7D-4BC7-48A0-844E-13CBBCB4F1E4}"/>
              </a:ext>
            </a:extLst>
          </p:cNvPr>
          <p:cNvSpPr txBox="1"/>
          <p:nvPr/>
        </p:nvSpPr>
        <p:spPr>
          <a:xfrm>
            <a:off x="7570603" y="4633016"/>
            <a:ext cx="685015" cy="646331"/>
          </a:xfrm>
          <a:prstGeom prst="rect">
            <a:avLst/>
          </a:prstGeom>
          <a:noFill/>
        </p:spPr>
        <p:txBody>
          <a:bodyPr wrap="square" rtlCol="0" anchor="ctr" anchorCtr="0">
            <a:spAutoFit/>
          </a:bodyPr>
          <a:lstStyle/>
          <a:p>
            <a:r>
              <a:rPr lang="en-US" dirty="0">
                <a:latin typeface="Calibri" panose="020F0502020204030204" pitchFamily="34" charset="0"/>
                <a:cs typeface="Calibri" panose="020F0502020204030204" pitchFamily="34" charset="0"/>
              </a:rPr>
              <a:t>Gap</a:t>
            </a:r>
          </a:p>
          <a:p>
            <a:endParaRPr lang="en-US"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87FA1F52-557F-4B1C-B75F-7A03C6666866}"/>
              </a:ext>
            </a:extLst>
          </p:cNvPr>
          <p:cNvSpPr txBox="1"/>
          <p:nvPr/>
        </p:nvSpPr>
        <p:spPr>
          <a:xfrm>
            <a:off x="5181600" y="3657600"/>
            <a:ext cx="914400" cy="738664"/>
          </a:xfrm>
          <a:prstGeom prst="rect">
            <a:avLst/>
          </a:prstGeom>
          <a:solidFill>
            <a:schemeClr val="tx1"/>
          </a:solidFill>
        </p:spPr>
        <p:txBody>
          <a:bodyPr wrap="square" rtlCol="0">
            <a:spAutoFit/>
          </a:bodyPr>
          <a:lstStyle/>
          <a:p>
            <a:pPr algn="ctr"/>
            <a:r>
              <a:rPr lang="en-US" sz="1400" dirty="0">
                <a:solidFill>
                  <a:srgbClr val="FF0000"/>
                </a:solidFill>
              </a:rPr>
              <a:t>Updated June 24, 2019</a:t>
            </a:r>
          </a:p>
        </p:txBody>
      </p:sp>
      <p:sp>
        <p:nvSpPr>
          <p:cNvPr id="9" name="Right Bracket 8">
            <a:extLst>
              <a:ext uri="{FF2B5EF4-FFF2-40B4-BE49-F238E27FC236}">
                <a16:creationId xmlns:a16="http://schemas.microsoft.com/office/drawing/2014/main" id="{43B90451-EFDF-40EF-84B1-39BD3089BA9A}"/>
              </a:ext>
            </a:extLst>
          </p:cNvPr>
          <p:cNvSpPr/>
          <p:nvPr/>
        </p:nvSpPr>
        <p:spPr>
          <a:xfrm>
            <a:off x="7085815" y="4388520"/>
            <a:ext cx="457200" cy="861227"/>
          </a:xfrm>
          <a:prstGeom prst="rightBracket">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25437129"/>
      </p:ext>
    </p:extLst>
  </p:cSld>
  <p:clrMapOvr>
    <a:masterClrMapping/>
  </p:clrMapOvr>
  <mc:AlternateContent xmlns:mc="http://schemas.openxmlformats.org/markup-compatibility/2006" xmlns:p14="http://schemas.microsoft.com/office/powerpoint/2010/main">
    <mc:Choice Requires="p14">
      <p:transition spd="slow" p14:dur="2000" advTm="23695"/>
    </mc:Choice>
    <mc:Fallback xmlns="">
      <p:transition spd="slow" advTm="23695"/>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0F3F2-F6FE-4F32-B303-D6B0B470D616}"/>
              </a:ext>
            </a:extLst>
          </p:cNvPr>
          <p:cNvSpPr>
            <a:spLocks noGrp="1"/>
          </p:cNvSpPr>
          <p:nvPr>
            <p:ph type="title"/>
          </p:nvPr>
        </p:nvSpPr>
        <p:spPr/>
        <p:txBody>
          <a:bodyPr>
            <a:normAutofit/>
          </a:bodyPr>
          <a:lstStyle/>
          <a:p>
            <a:r>
              <a:rPr lang="en-US" dirty="0"/>
              <a:t>The green, yellow, red analysis </a:t>
            </a:r>
          </a:p>
        </p:txBody>
      </p:sp>
      <p:sp>
        <p:nvSpPr>
          <p:cNvPr id="3" name="Content Placeholder 2">
            <a:extLst>
              <a:ext uri="{FF2B5EF4-FFF2-40B4-BE49-F238E27FC236}">
                <a16:creationId xmlns:a16="http://schemas.microsoft.com/office/drawing/2014/main" id="{F7C69C9E-CC0C-4D05-82E1-3A01C28C6952}"/>
              </a:ext>
            </a:extLst>
          </p:cNvPr>
          <p:cNvSpPr>
            <a:spLocks noGrp="1"/>
          </p:cNvSpPr>
          <p:nvPr>
            <p:ph idx="1"/>
          </p:nvPr>
        </p:nvSpPr>
        <p:spPr/>
        <p:txBody>
          <a:bodyPr/>
          <a:lstStyle/>
          <a:p>
            <a:r>
              <a:rPr lang="en-US" dirty="0"/>
              <a:t>Does Tier 3 require $3 billion of investment?</a:t>
            </a:r>
          </a:p>
          <a:p>
            <a:r>
              <a:rPr lang="en-US" dirty="0"/>
              <a:t>Or no investment? </a:t>
            </a:r>
          </a:p>
        </p:txBody>
      </p:sp>
      <p:sp>
        <p:nvSpPr>
          <p:cNvPr id="4" name="Slide Number Placeholder 3">
            <a:extLst>
              <a:ext uri="{FF2B5EF4-FFF2-40B4-BE49-F238E27FC236}">
                <a16:creationId xmlns:a16="http://schemas.microsoft.com/office/drawing/2014/main" id="{AB80D524-D417-46E8-98F6-0C04F3B7F215}"/>
              </a:ext>
            </a:extLst>
          </p:cNvPr>
          <p:cNvSpPr>
            <a:spLocks noGrp="1"/>
          </p:cNvSpPr>
          <p:nvPr>
            <p:ph type="sldNum" sz="quarter" idx="12"/>
          </p:nvPr>
        </p:nvSpPr>
        <p:spPr/>
        <p:txBody>
          <a:bodyPr/>
          <a:lstStyle/>
          <a:p>
            <a:fld id="{5881A172-2591-45B3-9E35-7E31970F6217}" type="slidenum">
              <a:rPr lang="en-US" smtClean="0">
                <a:solidFill>
                  <a:prstClr val="white"/>
                </a:solidFill>
              </a:rPr>
              <a:pPr/>
              <a:t>30</a:t>
            </a:fld>
            <a:endParaRPr lang="en-US" dirty="0">
              <a:solidFill>
                <a:prstClr val="white"/>
              </a:solidFill>
            </a:endParaRPr>
          </a:p>
        </p:txBody>
      </p:sp>
    </p:spTree>
    <p:custDataLst>
      <p:tags r:id="rId1"/>
    </p:custDataLst>
    <p:extLst>
      <p:ext uri="{BB962C8B-B14F-4D97-AF65-F5344CB8AC3E}">
        <p14:creationId xmlns:p14="http://schemas.microsoft.com/office/powerpoint/2010/main" val="1464506738"/>
      </p:ext>
    </p:extLst>
  </p:cSld>
  <p:clrMapOvr>
    <a:masterClrMapping/>
  </p:clrMapOvr>
  <mc:AlternateContent xmlns:mc="http://schemas.openxmlformats.org/markup-compatibility/2006" xmlns:p14="http://schemas.microsoft.com/office/powerpoint/2010/main">
    <mc:Choice Requires="p14">
      <p:transition spd="slow" p14:dur="2000" advTm="47924"/>
    </mc:Choice>
    <mc:Fallback xmlns="">
      <p:transition spd="slow" advTm="4792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7D6DA-8F01-4935-8016-A13FDBF78910}"/>
              </a:ext>
            </a:extLst>
          </p:cNvPr>
          <p:cNvSpPr>
            <a:spLocks noGrp="1"/>
          </p:cNvSpPr>
          <p:nvPr>
            <p:ph type="title"/>
          </p:nvPr>
        </p:nvSpPr>
        <p:spPr/>
        <p:txBody>
          <a:bodyPr/>
          <a:lstStyle/>
          <a:p>
            <a:r>
              <a:rPr lang="en-US" dirty="0"/>
              <a:t>A good question for debate</a:t>
            </a:r>
          </a:p>
        </p:txBody>
      </p:sp>
      <p:sp>
        <p:nvSpPr>
          <p:cNvPr id="3" name="Content Placeholder 2">
            <a:extLst>
              <a:ext uri="{FF2B5EF4-FFF2-40B4-BE49-F238E27FC236}">
                <a16:creationId xmlns:a16="http://schemas.microsoft.com/office/drawing/2014/main" id="{B44BBEE7-A97D-4AA9-9F28-4CBA6DEB2D1A}"/>
              </a:ext>
            </a:extLst>
          </p:cNvPr>
          <p:cNvSpPr>
            <a:spLocks noGrp="1"/>
          </p:cNvSpPr>
          <p:nvPr>
            <p:ph idx="1"/>
          </p:nvPr>
        </p:nvSpPr>
        <p:spPr/>
        <p:txBody>
          <a:bodyPr/>
          <a:lstStyle/>
          <a:p>
            <a:pPr marL="45720" indent="0">
              <a:buNone/>
            </a:pPr>
            <a:r>
              <a:rPr lang="en-US" dirty="0"/>
              <a:t>Does making Tier 3 gasoline </a:t>
            </a:r>
            <a:r>
              <a:rPr lang="en-US" i="1" dirty="0"/>
              <a:t>reliably, consistently, and profitably </a:t>
            </a:r>
            <a:r>
              <a:rPr lang="en-US" dirty="0"/>
              <a:t>require a green refinery?</a:t>
            </a:r>
          </a:p>
          <a:p>
            <a:endParaRPr lang="en-US" dirty="0"/>
          </a:p>
        </p:txBody>
      </p:sp>
    </p:spTree>
    <p:extLst>
      <p:ext uri="{BB962C8B-B14F-4D97-AF65-F5344CB8AC3E}">
        <p14:creationId xmlns:p14="http://schemas.microsoft.com/office/powerpoint/2010/main" val="25367442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6134F75-0AAD-4F4F-8965-25BD0185442C}"/>
              </a:ext>
            </a:extLst>
          </p:cNvPr>
          <p:cNvPicPr>
            <a:picLocks noChangeAspect="1"/>
          </p:cNvPicPr>
          <p:nvPr/>
        </p:nvPicPr>
        <p:blipFill>
          <a:blip r:embed="rId3"/>
          <a:stretch>
            <a:fillRect/>
          </a:stretch>
        </p:blipFill>
        <p:spPr>
          <a:xfrm>
            <a:off x="5204676" y="1422912"/>
            <a:ext cx="3786924" cy="4908698"/>
          </a:xfrm>
          <a:prstGeom prst="rect">
            <a:avLst/>
          </a:prstGeom>
          <a:effectLst>
            <a:outerShdw blurRad="50800" dir="5400000" algn="ctr" rotWithShape="0">
              <a:srgbClr val="000000"/>
            </a:outerShdw>
            <a:softEdge rad="114300"/>
          </a:effectLst>
          <a:scene3d>
            <a:camera prst="orthographicFront">
              <a:rot lat="1800000" lon="2400000" rev="0"/>
            </a:camera>
            <a:lightRig rig="threePt" dir="t"/>
          </a:scene3d>
        </p:spPr>
      </p:pic>
      <p:pic>
        <p:nvPicPr>
          <p:cNvPr id="2" name="Picture 1">
            <a:extLst>
              <a:ext uri="{FF2B5EF4-FFF2-40B4-BE49-F238E27FC236}">
                <a16:creationId xmlns:a16="http://schemas.microsoft.com/office/drawing/2014/main" id="{17DB0CF3-77A3-40E4-8339-19A2FB811959}"/>
              </a:ext>
            </a:extLst>
          </p:cNvPr>
          <p:cNvPicPr>
            <a:picLocks noChangeAspect="1"/>
          </p:cNvPicPr>
          <p:nvPr/>
        </p:nvPicPr>
        <p:blipFill>
          <a:blip r:embed="rId4"/>
          <a:stretch>
            <a:fillRect/>
          </a:stretch>
        </p:blipFill>
        <p:spPr>
          <a:xfrm>
            <a:off x="2480063" y="1524558"/>
            <a:ext cx="3766801" cy="4741367"/>
          </a:xfrm>
          <a:prstGeom prst="rect">
            <a:avLst/>
          </a:prstGeom>
          <a:effectLst>
            <a:softEdge rad="114300"/>
          </a:effectLst>
          <a:scene3d>
            <a:camera prst="orthographicFront">
              <a:rot lat="1800000" lon="2400000" rev="0"/>
            </a:camera>
            <a:lightRig rig="threePt" dir="t"/>
          </a:scene3d>
        </p:spPr>
      </p:pic>
      <p:pic>
        <p:nvPicPr>
          <p:cNvPr id="6" name="Picture 5">
            <a:extLst>
              <a:ext uri="{FF2B5EF4-FFF2-40B4-BE49-F238E27FC236}">
                <a16:creationId xmlns:a16="http://schemas.microsoft.com/office/drawing/2014/main" id="{B189E5C0-E9C6-4940-8072-FD7B2BF029E8}"/>
              </a:ext>
            </a:extLst>
          </p:cNvPr>
          <p:cNvPicPr>
            <a:picLocks noChangeAspect="1"/>
          </p:cNvPicPr>
          <p:nvPr/>
        </p:nvPicPr>
        <p:blipFill>
          <a:blip r:embed="rId5"/>
          <a:stretch>
            <a:fillRect/>
          </a:stretch>
        </p:blipFill>
        <p:spPr>
          <a:xfrm>
            <a:off x="-264673" y="1403093"/>
            <a:ext cx="3796470" cy="4944660"/>
          </a:xfrm>
          <a:prstGeom prst="rect">
            <a:avLst/>
          </a:prstGeom>
          <a:effectLst>
            <a:softEdge rad="127000"/>
          </a:effectLst>
          <a:scene3d>
            <a:camera prst="orthographicFront">
              <a:rot lat="1800000" lon="2400000" rev="0"/>
            </a:camera>
            <a:lightRig rig="threePt" dir="t"/>
          </a:scene3d>
        </p:spPr>
      </p:pic>
      <p:sp>
        <p:nvSpPr>
          <p:cNvPr id="7" name="Title 1">
            <a:extLst>
              <a:ext uri="{FF2B5EF4-FFF2-40B4-BE49-F238E27FC236}">
                <a16:creationId xmlns:a16="http://schemas.microsoft.com/office/drawing/2014/main" id="{01CF1B67-264B-4626-A6F6-C4768602ACBB}"/>
              </a:ext>
            </a:extLst>
          </p:cNvPr>
          <p:cNvSpPr txBox="1">
            <a:spLocks/>
          </p:cNvSpPr>
          <p:nvPr/>
        </p:nvSpPr>
        <p:spPr>
          <a:xfrm>
            <a:off x="1441938" y="592075"/>
            <a:ext cx="6787662" cy="1154097"/>
          </a:xfrm>
          <a:prstGeom prst="rect">
            <a:avLst/>
          </a:prstGeom>
        </p:spPr>
        <p:txBody>
          <a:bodyPr>
            <a:normAutofit/>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Dozens of attachments </a:t>
            </a:r>
          </a:p>
        </p:txBody>
      </p:sp>
    </p:spTree>
    <p:extLst>
      <p:ext uri="{BB962C8B-B14F-4D97-AF65-F5344CB8AC3E}">
        <p14:creationId xmlns:p14="http://schemas.microsoft.com/office/powerpoint/2010/main" val="3315343127"/>
      </p:ext>
    </p:extLst>
  </p:cSld>
  <p:clrMapOvr>
    <a:masterClrMapping/>
  </p:clrMapOvr>
  <mc:AlternateContent xmlns:mc="http://schemas.openxmlformats.org/markup-compatibility/2006" xmlns:p14="http://schemas.microsoft.com/office/powerpoint/2010/main">
    <mc:Choice Requires="p14">
      <p:transition spd="slow" p14:dur="2000" advTm="27271"/>
    </mc:Choice>
    <mc:Fallback xmlns="">
      <p:transition spd="slow" advTm="27271"/>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BECDF-E396-4407-B631-794170AE71A1}"/>
              </a:ext>
            </a:extLst>
          </p:cNvPr>
          <p:cNvSpPr>
            <a:spLocks noGrp="1"/>
          </p:cNvSpPr>
          <p:nvPr>
            <p:ph type="title"/>
          </p:nvPr>
        </p:nvSpPr>
        <p:spPr>
          <a:xfrm>
            <a:off x="609600" y="1066800"/>
            <a:ext cx="7894638" cy="1154097"/>
          </a:xfrm>
        </p:spPr>
        <p:txBody>
          <a:bodyPr>
            <a:normAutofit fontScale="90000"/>
          </a:bodyPr>
          <a:lstStyle/>
          <a:p>
            <a:r>
              <a:rPr lang="en-US" dirty="0"/>
              <a:t>Hoekstra reports cover all the aspects </a:t>
            </a:r>
          </a:p>
        </p:txBody>
      </p:sp>
      <p:sp>
        <p:nvSpPr>
          <p:cNvPr id="3" name="Content Placeholder 2">
            <a:extLst>
              <a:ext uri="{FF2B5EF4-FFF2-40B4-BE49-F238E27FC236}">
                <a16:creationId xmlns:a16="http://schemas.microsoft.com/office/drawing/2014/main" id="{B689E96B-E09E-443A-89DB-4F7AB3C60F34}"/>
              </a:ext>
            </a:extLst>
          </p:cNvPr>
          <p:cNvSpPr>
            <a:spLocks noGrp="1"/>
          </p:cNvSpPr>
          <p:nvPr>
            <p:ph idx="1"/>
          </p:nvPr>
        </p:nvSpPr>
        <p:spPr>
          <a:xfrm>
            <a:off x="939800" y="2416828"/>
            <a:ext cx="7315200" cy="3120372"/>
          </a:xfrm>
        </p:spPr>
        <p:txBody>
          <a:bodyPr>
            <a:normAutofit fontScale="92500" lnSpcReduction="10000"/>
          </a:bodyPr>
          <a:lstStyle/>
          <a:p>
            <a:r>
              <a:rPr lang="en-US" dirty="0"/>
              <a:t>Refinery technology</a:t>
            </a:r>
          </a:p>
          <a:p>
            <a:r>
              <a:rPr lang="en-US" dirty="0"/>
              <a:t>Refinery economics</a:t>
            </a:r>
          </a:p>
          <a:p>
            <a:r>
              <a:rPr lang="en-US" dirty="0"/>
              <a:t>Refinery modeling</a:t>
            </a:r>
          </a:p>
          <a:p>
            <a:r>
              <a:rPr lang="en-US" dirty="0"/>
              <a:t>Octane technology</a:t>
            </a:r>
          </a:p>
          <a:p>
            <a:r>
              <a:rPr lang="en-US" dirty="0"/>
              <a:t>Octane economics</a:t>
            </a:r>
          </a:p>
          <a:p>
            <a:r>
              <a:rPr lang="en-US" dirty="0"/>
              <a:t>Octane modeling</a:t>
            </a:r>
          </a:p>
          <a:p>
            <a:r>
              <a:rPr lang="en-US" dirty="0"/>
              <a:t>Gasoline marketing</a:t>
            </a:r>
          </a:p>
          <a:p>
            <a:r>
              <a:rPr lang="en-US" dirty="0"/>
              <a:t>Gasoline regulations</a:t>
            </a:r>
          </a:p>
          <a:p>
            <a:r>
              <a:rPr lang="en-US" dirty="0"/>
              <a:t>Gasoline sulfur credits</a:t>
            </a:r>
          </a:p>
          <a:p>
            <a:pPr marL="45720" indent="0">
              <a:buNone/>
            </a:pPr>
            <a:endParaRPr lang="en-US" dirty="0"/>
          </a:p>
          <a:p>
            <a:endParaRPr lang="en-US" dirty="0"/>
          </a:p>
        </p:txBody>
      </p:sp>
      <p:sp>
        <p:nvSpPr>
          <p:cNvPr id="4" name="Slide Number Placeholder 3">
            <a:extLst>
              <a:ext uri="{FF2B5EF4-FFF2-40B4-BE49-F238E27FC236}">
                <a16:creationId xmlns:a16="http://schemas.microsoft.com/office/drawing/2014/main" id="{DECE2D72-9801-4ECD-B791-9B8E80C68157}"/>
              </a:ext>
            </a:extLst>
          </p:cNvPr>
          <p:cNvSpPr>
            <a:spLocks noGrp="1"/>
          </p:cNvSpPr>
          <p:nvPr>
            <p:ph type="sldNum" sz="quarter" idx="12"/>
          </p:nvPr>
        </p:nvSpPr>
        <p:spPr/>
        <p:txBody>
          <a:bodyPr/>
          <a:lstStyle/>
          <a:p>
            <a:fld id="{5881A172-2591-45B3-9E35-7E31970F6217}" type="slidenum">
              <a:rPr lang="en-US" smtClean="0">
                <a:solidFill>
                  <a:prstClr val="white"/>
                </a:solidFill>
              </a:rPr>
              <a:pPr/>
              <a:t>33</a:t>
            </a:fld>
            <a:endParaRPr lang="en-US" dirty="0">
              <a:solidFill>
                <a:prstClr val="white"/>
              </a:solidFill>
            </a:endParaRPr>
          </a:p>
        </p:txBody>
      </p:sp>
    </p:spTree>
    <p:extLst>
      <p:ext uri="{BB962C8B-B14F-4D97-AF65-F5344CB8AC3E}">
        <p14:creationId xmlns:p14="http://schemas.microsoft.com/office/powerpoint/2010/main" val="4212044075"/>
      </p:ext>
    </p:extLst>
  </p:cSld>
  <p:clrMapOvr>
    <a:masterClrMapping/>
  </p:clrMapOvr>
  <mc:AlternateContent xmlns:mc="http://schemas.openxmlformats.org/markup-compatibility/2006" xmlns:p14="http://schemas.microsoft.com/office/powerpoint/2010/main">
    <mc:Choice Requires="p14">
      <p:transition spd="slow" p14:dur="2000" advTm="36370"/>
    </mc:Choice>
    <mc:Fallback xmlns="">
      <p:transition spd="slow" advTm="3637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BECDF-E396-4407-B631-794170AE71A1}"/>
              </a:ext>
            </a:extLst>
          </p:cNvPr>
          <p:cNvSpPr>
            <a:spLocks noGrp="1"/>
          </p:cNvSpPr>
          <p:nvPr>
            <p:ph type="title"/>
          </p:nvPr>
        </p:nvSpPr>
        <p:spPr>
          <a:xfrm>
            <a:off x="826118" y="1146810"/>
            <a:ext cx="7315200" cy="1154097"/>
          </a:xfrm>
        </p:spPr>
        <p:txBody>
          <a:bodyPr>
            <a:normAutofit fontScale="90000"/>
          </a:bodyPr>
          <a:lstStyle/>
          <a:p>
            <a:r>
              <a:rPr lang="en-US" dirty="0"/>
              <a:t>I recommend you should buy one of our reports!</a:t>
            </a:r>
          </a:p>
        </p:txBody>
      </p:sp>
      <p:sp>
        <p:nvSpPr>
          <p:cNvPr id="4" name="Slide Number Placeholder 3">
            <a:extLst>
              <a:ext uri="{FF2B5EF4-FFF2-40B4-BE49-F238E27FC236}">
                <a16:creationId xmlns:a16="http://schemas.microsoft.com/office/drawing/2014/main" id="{DECE2D72-9801-4ECD-B791-9B8E80C68157}"/>
              </a:ext>
            </a:extLst>
          </p:cNvPr>
          <p:cNvSpPr>
            <a:spLocks noGrp="1"/>
          </p:cNvSpPr>
          <p:nvPr>
            <p:ph type="sldNum" sz="quarter" idx="12"/>
          </p:nvPr>
        </p:nvSpPr>
        <p:spPr/>
        <p:txBody>
          <a:bodyPr/>
          <a:lstStyle/>
          <a:p>
            <a:fld id="{5881A172-2591-45B3-9E35-7E31970F6217}" type="slidenum">
              <a:rPr lang="en-US" smtClean="0">
                <a:solidFill>
                  <a:prstClr val="white"/>
                </a:solidFill>
              </a:rPr>
              <a:pPr/>
              <a:t>34</a:t>
            </a:fld>
            <a:endParaRPr lang="en-US" dirty="0">
              <a:solidFill>
                <a:prstClr val="white"/>
              </a:solidFill>
            </a:endParaRPr>
          </a:p>
        </p:txBody>
      </p:sp>
      <p:pic>
        <p:nvPicPr>
          <p:cNvPr id="10" name="Picture 9" descr="A picture containing man&#10;&#10;Description automatically generated">
            <a:extLst>
              <a:ext uri="{FF2B5EF4-FFF2-40B4-BE49-F238E27FC236}">
                <a16:creationId xmlns:a16="http://schemas.microsoft.com/office/drawing/2014/main" id="{267CD259-8B50-4896-A4C9-8174BDF81A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4148" y="2396288"/>
            <a:ext cx="5725312" cy="3824508"/>
          </a:xfrm>
          <a:prstGeom prst="rect">
            <a:avLst/>
          </a:prstGeom>
        </p:spPr>
      </p:pic>
    </p:spTree>
    <p:extLst>
      <p:ext uri="{BB962C8B-B14F-4D97-AF65-F5344CB8AC3E}">
        <p14:creationId xmlns:p14="http://schemas.microsoft.com/office/powerpoint/2010/main" val="4015454166"/>
      </p:ext>
    </p:extLst>
  </p:cSld>
  <p:clrMapOvr>
    <a:masterClrMapping/>
  </p:clrMapOvr>
  <mc:AlternateContent xmlns:mc="http://schemas.openxmlformats.org/markup-compatibility/2006" xmlns:p14="http://schemas.microsoft.com/office/powerpoint/2010/main">
    <mc:Choice Requires="p14">
      <p:transition spd="slow" p14:dur="2000" advTm="54419"/>
    </mc:Choice>
    <mc:Fallback xmlns="">
      <p:transition spd="slow" advTm="54419"/>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C73E9-4BD1-4E48-B11E-E39E0E1D787F}"/>
              </a:ext>
            </a:extLst>
          </p:cNvPr>
          <p:cNvSpPr>
            <a:spLocks noGrp="1"/>
          </p:cNvSpPr>
          <p:nvPr>
            <p:ph type="title"/>
          </p:nvPr>
        </p:nvSpPr>
        <p:spPr>
          <a:xfrm>
            <a:off x="914400" y="411480"/>
            <a:ext cx="7315200" cy="1154097"/>
          </a:xfrm>
        </p:spPr>
        <p:txBody>
          <a:bodyPr>
            <a:normAutofit/>
          </a:bodyPr>
          <a:lstStyle/>
          <a:p>
            <a:r>
              <a:rPr lang="en-US" dirty="0"/>
              <a:t>    What have you got to lose? </a:t>
            </a:r>
          </a:p>
        </p:txBody>
      </p:sp>
      <p:pic>
        <p:nvPicPr>
          <p:cNvPr id="5" name="Content Placeholder 4" descr="A person wearing a suit and tie walking on a stage&#10;&#10;Description automatically generated">
            <a:extLst>
              <a:ext uri="{FF2B5EF4-FFF2-40B4-BE49-F238E27FC236}">
                <a16:creationId xmlns:a16="http://schemas.microsoft.com/office/drawing/2014/main" id="{AB97272F-7391-482B-8DD0-57EF3BD33303}"/>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41070" y="1605280"/>
            <a:ext cx="7261859" cy="4841240"/>
          </a:xfrm>
        </p:spPr>
      </p:pic>
    </p:spTree>
    <p:extLst>
      <p:ext uri="{BB962C8B-B14F-4D97-AF65-F5344CB8AC3E}">
        <p14:creationId xmlns:p14="http://schemas.microsoft.com/office/powerpoint/2010/main" val="1172115381"/>
      </p:ext>
    </p:extLst>
  </p:cSld>
  <p:clrMapOvr>
    <a:masterClrMapping/>
  </p:clrMapOvr>
  <mc:AlternateContent xmlns:mc="http://schemas.openxmlformats.org/markup-compatibility/2006" xmlns:p14="http://schemas.microsoft.com/office/powerpoint/2010/main">
    <mc:Choice Requires="p14">
      <p:transition spd="slow" p14:dur="2000" advTm="6683"/>
    </mc:Choice>
    <mc:Fallback xmlns="">
      <p:transition spd="slow" advTm="6683"/>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919162" y="1380484"/>
            <a:ext cx="7315200" cy="2595025"/>
          </a:xfrm>
        </p:spPr>
        <p:txBody>
          <a:bodyPr/>
          <a:lstStyle/>
          <a:p>
            <a:r>
              <a:rPr lang="en-US" dirty="0"/>
              <a:t>Thanks for your attention!</a:t>
            </a:r>
          </a:p>
        </p:txBody>
      </p:sp>
      <p:sp>
        <p:nvSpPr>
          <p:cNvPr id="6" name="Subtitle 5"/>
          <p:cNvSpPr>
            <a:spLocks noGrp="1"/>
          </p:cNvSpPr>
          <p:nvPr>
            <p:ph type="subTitle" idx="1"/>
          </p:nvPr>
        </p:nvSpPr>
        <p:spPr>
          <a:xfrm>
            <a:off x="914400" y="4100512"/>
            <a:ext cx="7729538" cy="1893068"/>
          </a:xfrm>
        </p:spPr>
        <p:txBody>
          <a:bodyPr>
            <a:normAutofit/>
          </a:bodyPr>
          <a:lstStyle/>
          <a:p>
            <a:r>
              <a:rPr lang="en-US" dirty="0"/>
              <a:t>George Hoekstra </a:t>
            </a:r>
          </a:p>
          <a:p>
            <a:r>
              <a:rPr lang="en-US" dirty="0"/>
              <a:t>OPIS Fuels and Octane Forum Oct. 24, 2019 </a:t>
            </a:r>
          </a:p>
          <a:p>
            <a:r>
              <a:rPr lang="en-US" sz="2000" dirty="0">
                <a:hlinkClick r:id="rId3"/>
              </a:rPr>
              <a:t>george.hoekstra@hoekstratrading.com</a:t>
            </a:r>
            <a:r>
              <a:rPr lang="en-US" sz="2000" dirty="0"/>
              <a:t> +1 630 330-8159 </a:t>
            </a:r>
          </a:p>
          <a:p>
            <a:r>
              <a:rPr lang="en-US" u="sng" dirty="0">
                <a:hlinkClick r:id="rId4"/>
              </a:rPr>
              <a:t>Tier 3 video -- 10 nuggets in 4 minutes</a:t>
            </a:r>
            <a:endParaRPr lang="en-US" sz="2000" dirty="0"/>
          </a:p>
          <a:p>
            <a:endParaRPr lang="en-US" dirty="0"/>
          </a:p>
        </p:txBody>
      </p:sp>
      <p:sp>
        <p:nvSpPr>
          <p:cNvPr id="4" name="Slide Number Placeholder 3"/>
          <p:cNvSpPr>
            <a:spLocks noGrp="1"/>
          </p:cNvSpPr>
          <p:nvPr>
            <p:ph type="sldNum" sz="quarter" idx="11"/>
          </p:nvPr>
        </p:nvSpPr>
        <p:spPr/>
        <p:txBody>
          <a:bodyPr/>
          <a:lstStyle/>
          <a:p>
            <a:fld id="{5881A172-2591-45B3-9E35-7E31970F6217}" type="slidenum">
              <a:rPr lang="en-US" smtClean="0">
                <a:solidFill>
                  <a:prstClr val="white"/>
                </a:solidFill>
              </a:rPr>
              <a:pPr/>
              <a:t>36</a:t>
            </a:fld>
            <a:endParaRPr lang="en-US" dirty="0">
              <a:solidFill>
                <a:prstClr val="white"/>
              </a:solidFill>
            </a:endParaRPr>
          </a:p>
        </p:txBody>
      </p:sp>
      <p:sp>
        <p:nvSpPr>
          <p:cNvPr id="2" name="Rectangle 1">
            <a:extLst>
              <a:ext uri="{FF2B5EF4-FFF2-40B4-BE49-F238E27FC236}">
                <a16:creationId xmlns:a16="http://schemas.microsoft.com/office/drawing/2014/main" id="{71B423B2-7FDE-4F99-A71D-FB72D1279736}"/>
              </a:ext>
            </a:extLst>
          </p:cNvPr>
          <p:cNvSpPr/>
          <p:nvPr/>
        </p:nvSpPr>
        <p:spPr>
          <a:xfrm>
            <a:off x="3551538" y="2057400"/>
            <a:ext cx="4724400" cy="369332"/>
          </a:xfrm>
          <a:prstGeom prst="rect">
            <a:avLst/>
          </a:prstGeom>
        </p:spPr>
        <p:txBody>
          <a:bodyPr wrap="square">
            <a:spAutoFit/>
          </a:bodyPr>
          <a:lstStyle/>
          <a:p>
            <a:r>
              <a:rPr lang="en-US" dirty="0"/>
              <a:t>Tier 3 gasoline – A wolf in sheep’s clothing?</a:t>
            </a:r>
          </a:p>
        </p:txBody>
      </p:sp>
      <p:pic>
        <p:nvPicPr>
          <p:cNvPr id="8" name="Picture 7" descr="A picture containing reptile&#10;&#10;Description automatically generated">
            <a:extLst>
              <a:ext uri="{FF2B5EF4-FFF2-40B4-BE49-F238E27FC236}">
                <a16:creationId xmlns:a16="http://schemas.microsoft.com/office/drawing/2014/main" id="{AD406F1F-272D-4663-9DD7-458B7C64C8D2}"/>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9984" b="90582" l="9984" r="89976">
                        <a14:foregroundMark x1="69725" y1="90582" x2="81083" y2="88601"/>
                        <a14:backgroundMark x1="82700" y1="20655" x2="82700" y2="20655"/>
                        <a14:backgroundMark x1="83023" y1="20655" x2="83023" y2="20655"/>
                        <a14:backgroundMark x1="83023" y1="23888" x2="83023" y2="23888"/>
                        <a14:backgroundMark x1="83347" y1="28133" x2="83347" y2="28133"/>
                        <a14:backgroundMark x1="83670" y1="28133" x2="83670" y2="28133"/>
                      </a14:backgroundRemoval>
                    </a14:imgEffect>
                  </a14:imgLayer>
                </a14:imgProps>
              </a:ext>
              <a:ext uri="{28A0092B-C50C-407E-A947-70E740481C1C}">
                <a14:useLocalDpi xmlns:a14="http://schemas.microsoft.com/office/drawing/2010/main" val="0"/>
              </a:ext>
            </a:extLst>
          </a:blip>
          <a:stretch>
            <a:fillRect/>
          </a:stretch>
        </p:blipFill>
        <p:spPr>
          <a:xfrm>
            <a:off x="1066800" y="864420"/>
            <a:ext cx="2286000" cy="2286000"/>
          </a:xfrm>
          <a:prstGeom prst="rect">
            <a:avLst/>
          </a:prstGeom>
          <a:effectLst>
            <a:outerShdw blurRad="50800" dist="50800" dir="5400000" algn="ctr" rotWithShape="0">
              <a:srgbClr val="000000"/>
            </a:outerShdw>
          </a:effectLst>
        </p:spPr>
      </p:pic>
    </p:spTree>
    <p:extLst>
      <p:ext uri="{BB962C8B-B14F-4D97-AF65-F5344CB8AC3E}">
        <p14:creationId xmlns:p14="http://schemas.microsoft.com/office/powerpoint/2010/main" val="3528788077"/>
      </p:ext>
    </p:extLst>
  </p:cSld>
  <p:clrMapOvr>
    <a:masterClrMapping/>
  </p:clrMapOvr>
  <mc:AlternateContent xmlns:mc="http://schemas.openxmlformats.org/markup-compatibility/2006" xmlns:p14="http://schemas.microsoft.com/office/powerpoint/2010/main">
    <mc:Choice Requires="p14">
      <p:transition spd="slow" p14:dur="2000" advTm="10957"/>
    </mc:Choice>
    <mc:Fallback xmlns="">
      <p:transition spd="slow" advTm="10957"/>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66284-D6AA-4694-8602-958EC0451646}"/>
              </a:ext>
            </a:extLst>
          </p:cNvPr>
          <p:cNvSpPr>
            <a:spLocks noGrp="1"/>
          </p:cNvSpPr>
          <p:nvPr>
            <p:ph type="title"/>
          </p:nvPr>
        </p:nvSpPr>
        <p:spPr/>
        <p:txBody>
          <a:bodyPr/>
          <a:lstStyle/>
          <a:p>
            <a:r>
              <a:rPr lang="en-US" dirty="0"/>
              <a:t>Tier 3 gasoline</a:t>
            </a:r>
          </a:p>
        </p:txBody>
      </p:sp>
      <p:sp>
        <p:nvSpPr>
          <p:cNvPr id="3" name="Content Placeholder 2">
            <a:extLst>
              <a:ext uri="{FF2B5EF4-FFF2-40B4-BE49-F238E27FC236}">
                <a16:creationId xmlns:a16="http://schemas.microsoft.com/office/drawing/2014/main" id="{3E9CA1F0-29C5-459E-AC51-4EFE472F47B2}"/>
              </a:ext>
            </a:extLst>
          </p:cNvPr>
          <p:cNvSpPr>
            <a:spLocks noGrp="1"/>
          </p:cNvSpPr>
          <p:nvPr>
            <p:ph idx="1"/>
          </p:nvPr>
        </p:nvSpPr>
        <p:spPr/>
        <p:txBody>
          <a:bodyPr/>
          <a:lstStyle/>
          <a:p>
            <a:r>
              <a:rPr lang="en-US" dirty="0"/>
              <a:t>Is the industry ready? </a:t>
            </a:r>
          </a:p>
          <a:p>
            <a:r>
              <a:rPr lang="en-US" dirty="0"/>
              <a:t>What’s the problem?</a:t>
            </a:r>
          </a:p>
          <a:p>
            <a:r>
              <a:rPr lang="en-US" dirty="0"/>
              <a:t>What’s going to happen?</a:t>
            </a:r>
          </a:p>
        </p:txBody>
      </p:sp>
      <p:sp>
        <p:nvSpPr>
          <p:cNvPr id="4" name="Slide Number Placeholder 3">
            <a:extLst>
              <a:ext uri="{FF2B5EF4-FFF2-40B4-BE49-F238E27FC236}">
                <a16:creationId xmlns:a16="http://schemas.microsoft.com/office/drawing/2014/main" id="{0BFD02F1-2BBF-41B2-A29D-0DA937027C71}"/>
              </a:ext>
            </a:extLst>
          </p:cNvPr>
          <p:cNvSpPr>
            <a:spLocks noGrp="1"/>
          </p:cNvSpPr>
          <p:nvPr>
            <p:ph type="sldNum" sz="quarter" idx="12"/>
          </p:nvPr>
        </p:nvSpPr>
        <p:spPr/>
        <p:txBody>
          <a:bodyPr/>
          <a:lstStyle/>
          <a:p>
            <a:fld id="{5881A172-2591-45B3-9E35-7E31970F6217}" type="slidenum">
              <a:rPr lang="en-US" smtClean="0">
                <a:solidFill>
                  <a:prstClr val="white"/>
                </a:solidFill>
              </a:rPr>
              <a:pPr/>
              <a:t>4</a:t>
            </a:fld>
            <a:endParaRPr lang="en-US" dirty="0">
              <a:solidFill>
                <a:prstClr val="white"/>
              </a:solidFill>
            </a:endParaRPr>
          </a:p>
        </p:txBody>
      </p:sp>
    </p:spTree>
    <p:extLst>
      <p:ext uri="{BB962C8B-B14F-4D97-AF65-F5344CB8AC3E}">
        <p14:creationId xmlns:p14="http://schemas.microsoft.com/office/powerpoint/2010/main" val="4237539065"/>
      </p:ext>
    </p:extLst>
  </p:cSld>
  <p:clrMapOvr>
    <a:masterClrMapping/>
  </p:clrMapOvr>
  <mc:AlternateContent xmlns:mc="http://schemas.openxmlformats.org/markup-compatibility/2006" xmlns:p14="http://schemas.microsoft.com/office/powerpoint/2010/main">
    <mc:Choice Requires="p14">
      <p:transition spd="slow" p14:dur="2000" advTm="6070"/>
    </mc:Choice>
    <mc:Fallback xmlns="">
      <p:transition spd="slow" advTm="607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66284-D6AA-4694-8602-958EC0451646}"/>
              </a:ext>
            </a:extLst>
          </p:cNvPr>
          <p:cNvSpPr>
            <a:spLocks noGrp="1"/>
          </p:cNvSpPr>
          <p:nvPr>
            <p:ph type="title"/>
          </p:nvPr>
        </p:nvSpPr>
        <p:spPr/>
        <p:txBody>
          <a:bodyPr/>
          <a:lstStyle/>
          <a:p>
            <a:r>
              <a:rPr lang="en-US" dirty="0"/>
              <a:t>Tier 3 gasoline</a:t>
            </a:r>
          </a:p>
        </p:txBody>
      </p:sp>
      <p:sp>
        <p:nvSpPr>
          <p:cNvPr id="3" name="Content Placeholder 2">
            <a:extLst>
              <a:ext uri="{FF2B5EF4-FFF2-40B4-BE49-F238E27FC236}">
                <a16:creationId xmlns:a16="http://schemas.microsoft.com/office/drawing/2014/main" id="{3E9CA1F0-29C5-459E-AC51-4EFE472F47B2}"/>
              </a:ext>
            </a:extLst>
          </p:cNvPr>
          <p:cNvSpPr>
            <a:spLocks noGrp="1"/>
          </p:cNvSpPr>
          <p:nvPr>
            <p:ph idx="1"/>
          </p:nvPr>
        </p:nvSpPr>
        <p:spPr/>
        <p:txBody>
          <a:bodyPr/>
          <a:lstStyle/>
          <a:p>
            <a:r>
              <a:rPr lang="en-US" dirty="0"/>
              <a:t>Is the industry ready?  No.</a:t>
            </a:r>
          </a:p>
          <a:p>
            <a:r>
              <a:rPr lang="en-US" dirty="0">
                <a:solidFill>
                  <a:schemeClr val="bg1">
                    <a:lumMod val="75000"/>
                    <a:lumOff val="25000"/>
                  </a:schemeClr>
                </a:solidFill>
              </a:rPr>
              <a:t>What’s the problem?</a:t>
            </a:r>
          </a:p>
          <a:p>
            <a:r>
              <a:rPr lang="en-US" dirty="0">
                <a:solidFill>
                  <a:schemeClr val="bg1">
                    <a:lumMod val="75000"/>
                    <a:lumOff val="25000"/>
                  </a:schemeClr>
                </a:solidFill>
              </a:rPr>
              <a:t>What’s going to happen?  </a:t>
            </a:r>
          </a:p>
        </p:txBody>
      </p:sp>
      <p:sp>
        <p:nvSpPr>
          <p:cNvPr id="4" name="Slide Number Placeholder 3">
            <a:extLst>
              <a:ext uri="{FF2B5EF4-FFF2-40B4-BE49-F238E27FC236}">
                <a16:creationId xmlns:a16="http://schemas.microsoft.com/office/drawing/2014/main" id="{0BFD02F1-2BBF-41B2-A29D-0DA937027C71}"/>
              </a:ext>
            </a:extLst>
          </p:cNvPr>
          <p:cNvSpPr>
            <a:spLocks noGrp="1"/>
          </p:cNvSpPr>
          <p:nvPr>
            <p:ph type="sldNum" sz="quarter" idx="12"/>
          </p:nvPr>
        </p:nvSpPr>
        <p:spPr/>
        <p:txBody>
          <a:bodyPr/>
          <a:lstStyle/>
          <a:p>
            <a:fld id="{5881A172-2591-45B3-9E35-7E31970F6217}" type="slidenum">
              <a:rPr lang="en-US" smtClean="0">
                <a:solidFill>
                  <a:prstClr val="white"/>
                </a:solidFill>
              </a:rPr>
              <a:pPr/>
              <a:t>5</a:t>
            </a:fld>
            <a:endParaRPr lang="en-US" dirty="0">
              <a:solidFill>
                <a:prstClr val="white"/>
              </a:solidFill>
            </a:endParaRPr>
          </a:p>
        </p:txBody>
      </p:sp>
    </p:spTree>
    <p:extLst>
      <p:ext uri="{BB962C8B-B14F-4D97-AF65-F5344CB8AC3E}">
        <p14:creationId xmlns:p14="http://schemas.microsoft.com/office/powerpoint/2010/main" val="3619670708"/>
      </p:ext>
    </p:extLst>
  </p:cSld>
  <p:clrMapOvr>
    <a:masterClrMapping/>
  </p:clrMapOvr>
  <mc:AlternateContent xmlns:mc="http://schemas.openxmlformats.org/markup-compatibility/2006" xmlns:p14="http://schemas.microsoft.com/office/powerpoint/2010/main">
    <mc:Choice Requires="p14">
      <p:transition spd="slow" p14:dur="2000" advTm="32074"/>
    </mc:Choice>
    <mc:Fallback xmlns="">
      <p:transition spd="slow" advTm="32074"/>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5881A172-2591-45B3-9E35-7E31970F6217}" type="slidenum">
              <a:rPr lang="en-US" smtClean="0">
                <a:solidFill>
                  <a:prstClr val="white"/>
                </a:solidFill>
              </a:rPr>
              <a:pPr/>
              <a:t>6</a:t>
            </a:fld>
            <a:endParaRPr lang="en-US" dirty="0">
              <a:solidFill>
                <a:prstClr val="white"/>
              </a:solidFill>
            </a:endParaRPr>
          </a:p>
        </p:txBody>
      </p:sp>
      <p:sp>
        <p:nvSpPr>
          <p:cNvPr id="12" name="Rectangle 11">
            <a:extLst>
              <a:ext uri="{FF2B5EF4-FFF2-40B4-BE49-F238E27FC236}">
                <a16:creationId xmlns:a16="http://schemas.microsoft.com/office/drawing/2014/main" id="{70B6B952-34CF-42D8-948F-C80D784C620F}"/>
              </a:ext>
            </a:extLst>
          </p:cNvPr>
          <p:cNvSpPr/>
          <p:nvPr/>
        </p:nvSpPr>
        <p:spPr>
          <a:xfrm>
            <a:off x="1638692" y="238008"/>
            <a:ext cx="5866615" cy="461665"/>
          </a:xfrm>
          <a:prstGeom prst="rect">
            <a:avLst/>
          </a:prstGeom>
        </p:spPr>
        <p:txBody>
          <a:bodyPr wrap="square">
            <a:spAutoFit/>
          </a:bodyPr>
          <a:lstStyle/>
          <a:p>
            <a:pPr algn="ctr"/>
            <a:r>
              <a:rPr lang="en-US" sz="2400" b="1" dirty="0">
                <a:solidFill>
                  <a:srgbClr val="27E833"/>
                </a:solidFill>
              </a:rPr>
              <a:t>Fluid cat cracking (FCC) process train</a:t>
            </a:r>
          </a:p>
        </p:txBody>
      </p:sp>
      <p:pic>
        <p:nvPicPr>
          <p:cNvPr id="13" name="Picture 12">
            <a:extLst>
              <a:ext uri="{FF2B5EF4-FFF2-40B4-BE49-F238E27FC236}">
                <a16:creationId xmlns:a16="http://schemas.microsoft.com/office/drawing/2014/main" id="{11C1D01F-B089-4A47-B849-8B75E0C0F449}"/>
              </a:ext>
            </a:extLst>
          </p:cNvPr>
          <p:cNvPicPr>
            <a:picLocks noChangeAspect="1"/>
          </p:cNvPicPr>
          <p:nvPr/>
        </p:nvPicPr>
        <p:blipFill>
          <a:blip r:embed="rId3"/>
          <a:stretch>
            <a:fillRect/>
          </a:stretch>
        </p:blipFill>
        <p:spPr>
          <a:xfrm>
            <a:off x="381000" y="731520"/>
            <a:ext cx="8233426" cy="6022244"/>
          </a:xfrm>
          <a:prstGeom prst="rect">
            <a:avLst/>
          </a:prstGeom>
        </p:spPr>
      </p:pic>
      <p:sp>
        <p:nvSpPr>
          <p:cNvPr id="4" name="TextBox 3">
            <a:extLst>
              <a:ext uri="{FF2B5EF4-FFF2-40B4-BE49-F238E27FC236}">
                <a16:creationId xmlns:a16="http://schemas.microsoft.com/office/drawing/2014/main" id="{381EC5DC-0DDC-4FDC-A80D-C6AD61673C81}"/>
              </a:ext>
            </a:extLst>
          </p:cNvPr>
          <p:cNvSpPr txBox="1"/>
          <p:nvPr/>
        </p:nvSpPr>
        <p:spPr>
          <a:xfrm>
            <a:off x="116729" y="5466945"/>
            <a:ext cx="1877438" cy="507831"/>
          </a:xfrm>
          <a:prstGeom prst="rect">
            <a:avLst/>
          </a:prstGeom>
          <a:noFill/>
        </p:spPr>
        <p:txBody>
          <a:bodyPr wrap="square" rtlCol="0">
            <a:spAutoFit/>
          </a:bodyPr>
          <a:lstStyle/>
          <a:p>
            <a:r>
              <a:rPr lang="en-US" sz="900" dirty="0">
                <a:solidFill>
                  <a:schemeClr val="bg1"/>
                </a:solidFill>
              </a:rPr>
              <a:t>Thanks to John Jechura</a:t>
            </a:r>
          </a:p>
          <a:p>
            <a:r>
              <a:rPr lang="en-US" sz="900" dirty="0">
                <a:solidFill>
                  <a:schemeClr val="bg1"/>
                </a:solidFill>
              </a:rPr>
              <a:t>Colorado School of Mines</a:t>
            </a:r>
          </a:p>
          <a:p>
            <a:r>
              <a:rPr lang="en-US" sz="900" dirty="0">
                <a:solidFill>
                  <a:schemeClr val="bg1"/>
                </a:solidFill>
              </a:rPr>
              <a:t>for refinery flowchart</a:t>
            </a:r>
          </a:p>
        </p:txBody>
      </p:sp>
    </p:spTree>
    <p:extLst>
      <p:ext uri="{BB962C8B-B14F-4D97-AF65-F5344CB8AC3E}">
        <p14:creationId xmlns:p14="http://schemas.microsoft.com/office/powerpoint/2010/main" val="1708927218"/>
      </p:ext>
    </p:extLst>
  </p:cSld>
  <p:clrMapOvr>
    <a:masterClrMapping/>
  </p:clrMapOvr>
  <mc:AlternateContent xmlns:mc="http://schemas.openxmlformats.org/markup-compatibility/2006" xmlns:p14="http://schemas.microsoft.com/office/powerpoint/2010/main">
    <mc:Choice Requires="p14">
      <p:transition spd="slow" p14:dur="2000" advTm="44944"/>
    </mc:Choice>
    <mc:Fallback xmlns="">
      <p:transition spd="slow" advTm="44944"/>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5881A172-2591-45B3-9E35-7E31970F6217}" type="slidenum">
              <a:rPr lang="en-US" smtClean="0">
                <a:solidFill>
                  <a:prstClr val="white"/>
                </a:solidFill>
              </a:rPr>
              <a:pPr/>
              <a:t>7</a:t>
            </a:fld>
            <a:endParaRPr lang="en-US" dirty="0">
              <a:solidFill>
                <a:prstClr val="white"/>
              </a:solidFill>
            </a:endParaRPr>
          </a:p>
        </p:txBody>
      </p:sp>
      <p:pic>
        <p:nvPicPr>
          <p:cNvPr id="6" name="Picture 5">
            <a:extLst>
              <a:ext uri="{FF2B5EF4-FFF2-40B4-BE49-F238E27FC236}">
                <a16:creationId xmlns:a16="http://schemas.microsoft.com/office/drawing/2014/main" id="{5945C3B1-9990-479E-8F02-96097A908ACD}"/>
              </a:ext>
            </a:extLst>
          </p:cNvPr>
          <p:cNvPicPr>
            <a:picLocks noChangeAspect="1"/>
          </p:cNvPicPr>
          <p:nvPr/>
        </p:nvPicPr>
        <p:blipFill>
          <a:blip r:embed="rId3"/>
          <a:stretch>
            <a:fillRect/>
          </a:stretch>
        </p:blipFill>
        <p:spPr>
          <a:xfrm>
            <a:off x="365752" y="731520"/>
            <a:ext cx="8233426" cy="6022244"/>
          </a:xfrm>
          <a:prstGeom prst="rect">
            <a:avLst/>
          </a:prstGeom>
        </p:spPr>
      </p:pic>
      <p:sp>
        <p:nvSpPr>
          <p:cNvPr id="8" name="Rectangle 7">
            <a:extLst>
              <a:ext uri="{FF2B5EF4-FFF2-40B4-BE49-F238E27FC236}">
                <a16:creationId xmlns:a16="http://schemas.microsoft.com/office/drawing/2014/main" id="{576A93B6-8B78-44B7-8BFA-30ECB6BD4221}"/>
              </a:ext>
            </a:extLst>
          </p:cNvPr>
          <p:cNvSpPr/>
          <p:nvPr/>
        </p:nvSpPr>
        <p:spPr>
          <a:xfrm>
            <a:off x="1427990" y="317964"/>
            <a:ext cx="6288020" cy="461665"/>
          </a:xfrm>
          <a:prstGeom prst="rect">
            <a:avLst/>
          </a:prstGeom>
        </p:spPr>
        <p:txBody>
          <a:bodyPr wrap="square">
            <a:spAutoFit/>
          </a:bodyPr>
          <a:lstStyle/>
          <a:p>
            <a:pPr algn="ctr"/>
            <a:r>
              <a:rPr lang="en-US" sz="2400" b="1" dirty="0">
                <a:solidFill>
                  <a:srgbClr val="FFC000"/>
                </a:solidFill>
              </a:rPr>
              <a:t>Yellow refinery – no gasoline desulfurizer</a:t>
            </a:r>
          </a:p>
        </p:txBody>
      </p:sp>
    </p:spTree>
    <p:extLst>
      <p:ext uri="{BB962C8B-B14F-4D97-AF65-F5344CB8AC3E}">
        <p14:creationId xmlns:p14="http://schemas.microsoft.com/office/powerpoint/2010/main" val="2600056095"/>
      </p:ext>
    </p:extLst>
  </p:cSld>
  <p:clrMapOvr>
    <a:masterClrMapping/>
  </p:clrMapOvr>
  <mc:AlternateContent xmlns:mc="http://schemas.openxmlformats.org/markup-compatibility/2006" xmlns:p14="http://schemas.microsoft.com/office/powerpoint/2010/main">
    <mc:Choice Requires="p14">
      <p:transition spd="slow" p14:dur="2000" advTm="7992"/>
    </mc:Choice>
    <mc:Fallback xmlns="">
      <p:transition spd="slow" advTm="7992"/>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5881A172-2591-45B3-9E35-7E31970F6217}" type="slidenum">
              <a:rPr lang="en-US" smtClean="0">
                <a:solidFill>
                  <a:prstClr val="white"/>
                </a:solidFill>
              </a:rPr>
              <a:pPr/>
              <a:t>8</a:t>
            </a:fld>
            <a:endParaRPr lang="en-US" dirty="0">
              <a:solidFill>
                <a:prstClr val="white"/>
              </a:solidFill>
            </a:endParaRPr>
          </a:p>
        </p:txBody>
      </p:sp>
      <p:pic>
        <p:nvPicPr>
          <p:cNvPr id="4" name="Picture 3">
            <a:extLst>
              <a:ext uri="{FF2B5EF4-FFF2-40B4-BE49-F238E27FC236}">
                <a16:creationId xmlns:a16="http://schemas.microsoft.com/office/drawing/2014/main" id="{9B965216-B1BF-4C5C-9E17-4BFB3B9DCDAD}"/>
              </a:ext>
            </a:extLst>
          </p:cNvPr>
          <p:cNvPicPr>
            <a:picLocks noChangeAspect="1"/>
          </p:cNvPicPr>
          <p:nvPr/>
        </p:nvPicPr>
        <p:blipFill>
          <a:blip r:embed="rId3"/>
          <a:stretch>
            <a:fillRect/>
          </a:stretch>
        </p:blipFill>
        <p:spPr>
          <a:xfrm>
            <a:off x="365752" y="731517"/>
            <a:ext cx="8233426" cy="6029642"/>
          </a:xfrm>
          <a:prstGeom prst="rect">
            <a:avLst/>
          </a:prstGeom>
        </p:spPr>
      </p:pic>
      <p:sp>
        <p:nvSpPr>
          <p:cNvPr id="6" name="Rectangle 5">
            <a:extLst>
              <a:ext uri="{FF2B5EF4-FFF2-40B4-BE49-F238E27FC236}">
                <a16:creationId xmlns:a16="http://schemas.microsoft.com/office/drawing/2014/main" id="{9C43DEA6-7A5E-4BB9-8B09-6B462BBF549B}"/>
              </a:ext>
            </a:extLst>
          </p:cNvPr>
          <p:cNvSpPr/>
          <p:nvPr/>
        </p:nvSpPr>
        <p:spPr>
          <a:xfrm>
            <a:off x="1752600" y="276072"/>
            <a:ext cx="6171415" cy="461665"/>
          </a:xfrm>
          <a:prstGeom prst="rect">
            <a:avLst/>
          </a:prstGeom>
        </p:spPr>
        <p:txBody>
          <a:bodyPr wrap="square">
            <a:spAutoFit/>
          </a:bodyPr>
          <a:lstStyle/>
          <a:p>
            <a:pPr algn="ctr"/>
            <a:r>
              <a:rPr lang="en-US" sz="2400" b="1" dirty="0">
                <a:solidFill>
                  <a:srgbClr val="FF0000"/>
                </a:solidFill>
              </a:rPr>
              <a:t>Red refinery – no FCC feed hydrotreater</a:t>
            </a:r>
          </a:p>
        </p:txBody>
      </p:sp>
    </p:spTree>
    <p:extLst>
      <p:ext uri="{BB962C8B-B14F-4D97-AF65-F5344CB8AC3E}">
        <p14:creationId xmlns:p14="http://schemas.microsoft.com/office/powerpoint/2010/main" val="3574194675"/>
      </p:ext>
    </p:extLst>
  </p:cSld>
  <p:clrMapOvr>
    <a:masterClrMapping/>
  </p:clrMapOvr>
  <mc:AlternateContent xmlns:mc="http://schemas.openxmlformats.org/markup-compatibility/2006" xmlns:p14="http://schemas.microsoft.com/office/powerpoint/2010/main">
    <mc:Choice Requires="p14">
      <p:transition spd="slow" p14:dur="2000" advTm="6600"/>
    </mc:Choice>
    <mc:Fallback xmlns="">
      <p:transition spd="slow" advTm="66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5881A172-2591-45B3-9E35-7E31970F6217}" type="slidenum">
              <a:rPr lang="en-US" smtClean="0">
                <a:solidFill>
                  <a:prstClr val="white"/>
                </a:solidFill>
              </a:rPr>
              <a:pPr/>
              <a:t>9</a:t>
            </a:fld>
            <a:endParaRPr lang="en-US" dirty="0">
              <a:solidFill>
                <a:prstClr val="white"/>
              </a:solidFill>
            </a:endParaRPr>
          </a:p>
        </p:txBody>
      </p:sp>
      <p:graphicFrame>
        <p:nvGraphicFramePr>
          <p:cNvPr id="5" name="Table 4">
            <a:extLst>
              <a:ext uri="{FF2B5EF4-FFF2-40B4-BE49-F238E27FC236}">
                <a16:creationId xmlns:a16="http://schemas.microsoft.com/office/drawing/2014/main" id="{EF0812B5-C3E3-45CD-A31F-5FA8DE10F323}"/>
              </a:ext>
            </a:extLst>
          </p:cNvPr>
          <p:cNvGraphicFramePr>
            <a:graphicFrameLocks noGrp="1"/>
          </p:cNvGraphicFramePr>
          <p:nvPr>
            <p:extLst>
              <p:ext uri="{D42A27DB-BD31-4B8C-83A1-F6EECF244321}">
                <p14:modId xmlns:p14="http://schemas.microsoft.com/office/powerpoint/2010/main" val="3118439685"/>
              </p:ext>
            </p:extLst>
          </p:nvPr>
        </p:nvGraphicFramePr>
        <p:xfrm>
          <a:off x="990600" y="794498"/>
          <a:ext cx="8153400" cy="5623401"/>
        </p:xfrm>
        <a:graphic>
          <a:graphicData uri="http://schemas.openxmlformats.org/drawingml/2006/table">
            <a:tbl>
              <a:tblPr firstRow="1" bandRow="1">
                <a:tableStyleId>{5C22544A-7EE6-4342-B048-85BDC9FD1C3A}</a:tableStyleId>
              </a:tblPr>
              <a:tblGrid>
                <a:gridCol w="4953000">
                  <a:extLst>
                    <a:ext uri="{9D8B030D-6E8A-4147-A177-3AD203B41FA5}">
                      <a16:colId xmlns:a16="http://schemas.microsoft.com/office/drawing/2014/main" val="3754807430"/>
                    </a:ext>
                  </a:extLst>
                </a:gridCol>
                <a:gridCol w="3200400">
                  <a:extLst>
                    <a:ext uri="{9D8B030D-6E8A-4147-A177-3AD203B41FA5}">
                      <a16:colId xmlns:a16="http://schemas.microsoft.com/office/drawing/2014/main" val="1490971416"/>
                    </a:ext>
                  </a:extLst>
                </a:gridCol>
              </a:tblGrid>
              <a:tr h="542823">
                <a:tc>
                  <a:txBody>
                    <a:bodyPr/>
                    <a:lstStyle/>
                    <a:p>
                      <a:r>
                        <a:rPr lang="en-US" sz="2400" dirty="0"/>
                        <a:t>Three categories of FCC refinery</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8943923"/>
                  </a:ext>
                </a:extLst>
              </a:tr>
              <a:tr h="1693526">
                <a:tc>
                  <a:txBody>
                    <a:bodyPr/>
                    <a:lstStyle/>
                    <a:p>
                      <a:endParaRPr lang="en-US"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r>
                        <a:rPr lang="en-US" sz="2400" dirty="0">
                          <a:solidFill>
                            <a:schemeClr val="tx1"/>
                          </a:solidFill>
                        </a:rPr>
                        <a:t>Complete FCC </a:t>
                      </a:r>
                    </a:p>
                    <a:p>
                      <a:pPr algn="l"/>
                      <a:r>
                        <a:rPr lang="en-US" sz="2400" dirty="0">
                          <a:solidFill>
                            <a:schemeClr val="tx1"/>
                          </a:solidFill>
                        </a:rPr>
                        <a:t>train</a:t>
                      </a:r>
                    </a:p>
                    <a:p>
                      <a:pPr algn="l"/>
                      <a:endParaRPr lang="en-US" sz="2400" dirty="0">
                        <a:solidFill>
                          <a:schemeClr val="tx1"/>
                        </a:solidFill>
                      </a:endParaRPr>
                    </a:p>
                  </a:txBody>
                  <a:tcPr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17590814"/>
                  </a:ext>
                </a:extLst>
              </a:tr>
              <a:tr h="1693526">
                <a:tc>
                  <a:txBody>
                    <a:bodyPr/>
                    <a:lstStyle/>
                    <a:p>
                      <a:endParaRPr lang="en-US" dirty="0"/>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l" defTabSz="914400" rtl="0" eaLnBrk="1" latinLnBrk="0" hangingPunct="1"/>
                      <a:r>
                        <a:rPr lang="en-US" sz="2400" kern="1200" dirty="0">
                          <a:solidFill>
                            <a:schemeClr val="tx1"/>
                          </a:solidFill>
                          <a:latin typeface="+mn-lt"/>
                          <a:ea typeface="+mn-ea"/>
                          <a:cs typeface="+mn-cs"/>
                        </a:rPr>
                        <a:t>No gasoline desulfurizer</a:t>
                      </a:r>
                    </a:p>
                  </a:txBody>
                  <a:tcPr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2861940"/>
                  </a:ext>
                </a:extLst>
              </a:tr>
              <a:tr h="1693526">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tx1"/>
                          </a:solidFill>
                          <a:latin typeface="+mn-lt"/>
                          <a:ea typeface="+mn-ea"/>
                          <a:cs typeface="+mn-cs"/>
                        </a:rPr>
                        <a:t>No feed hydrotreater</a:t>
                      </a:r>
                    </a:p>
                    <a:p>
                      <a:pPr algn="l"/>
                      <a:endParaRPr lang="en-US" sz="24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98096494"/>
                  </a:ext>
                </a:extLst>
              </a:tr>
            </a:tbl>
          </a:graphicData>
        </a:graphic>
      </p:graphicFrame>
      <p:pic>
        <p:nvPicPr>
          <p:cNvPr id="7" name="Picture 6">
            <a:extLst>
              <a:ext uri="{FF2B5EF4-FFF2-40B4-BE49-F238E27FC236}">
                <a16:creationId xmlns:a16="http://schemas.microsoft.com/office/drawing/2014/main" id="{797401EE-EEEC-4DE7-89C3-32036080B79A}"/>
              </a:ext>
            </a:extLst>
          </p:cNvPr>
          <p:cNvPicPr>
            <a:picLocks noChangeAspect="1"/>
          </p:cNvPicPr>
          <p:nvPr/>
        </p:nvPicPr>
        <p:blipFill>
          <a:blip r:embed="rId3"/>
          <a:stretch>
            <a:fillRect/>
          </a:stretch>
        </p:blipFill>
        <p:spPr>
          <a:xfrm>
            <a:off x="35859" y="1524000"/>
            <a:ext cx="6367451" cy="5028370"/>
          </a:xfrm>
          <a:prstGeom prst="rect">
            <a:avLst/>
          </a:prstGeom>
        </p:spPr>
      </p:pic>
    </p:spTree>
    <p:extLst>
      <p:ext uri="{BB962C8B-B14F-4D97-AF65-F5344CB8AC3E}">
        <p14:creationId xmlns:p14="http://schemas.microsoft.com/office/powerpoint/2010/main" val="1591210599"/>
      </p:ext>
    </p:extLst>
  </p:cSld>
  <p:clrMapOvr>
    <a:masterClrMapping/>
  </p:clrMapOvr>
  <mc:AlternateContent xmlns:mc="http://schemas.openxmlformats.org/markup-compatibility/2006" xmlns:p14="http://schemas.microsoft.com/office/powerpoint/2010/main">
    <mc:Choice Requires="p14">
      <p:transition spd="slow" p14:dur="2000" advTm="61006"/>
    </mc:Choice>
    <mc:Fallback xmlns="">
      <p:transition spd="slow" advTm="61006"/>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21.2"/>
</p:tagLst>
</file>

<file path=ppt/tags/tag2.xml><?xml version="1.0" encoding="utf-8"?>
<p:tagLst xmlns:a="http://schemas.openxmlformats.org/drawingml/2006/main" xmlns:r="http://schemas.openxmlformats.org/officeDocument/2006/relationships" xmlns:p="http://schemas.openxmlformats.org/presentationml/2006/main">
  <p:tag name="TIMING" val="|25.5"/>
</p:tagLst>
</file>

<file path=ppt/tags/tag3.xml><?xml version="1.0" encoding="utf-8"?>
<p:tagLst xmlns:a="http://schemas.openxmlformats.org/drawingml/2006/main" xmlns:r="http://schemas.openxmlformats.org/officeDocument/2006/relationships" xmlns:p="http://schemas.openxmlformats.org/presentationml/2006/main">
  <p:tag name="TIMING" val="|23.9"/>
</p:tagLst>
</file>

<file path=ppt/tags/tag4.xml><?xml version="1.0" encoding="utf-8"?>
<p:tagLst xmlns:a="http://schemas.openxmlformats.org/drawingml/2006/main" xmlns:r="http://schemas.openxmlformats.org/officeDocument/2006/relationships" xmlns:p="http://schemas.openxmlformats.org/presentationml/2006/main">
  <p:tag name="TIMING" val="|14.6"/>
</p:tagLst>
</file>

<file path=ppt/tags/tag5.xml><?xml version="1.0" encoding="utf-8"?>
<p:tagLst xmlns:a="http://schemas.openxmlformats.org/drawingml/2006/main" xmlns:r="http://schemas.openxmlformats.org/officeDocument/2006/relationships" xmlns:p="http://schemas.openxmlformats.org/presentationml/2006/main">
  <p:tag name="TIMING" val="|27.7"/>
</p:tagLst>
</file>

<file path=ppt/tags/tag6.xml><?xml version="1.0" encoding="utf-8"?>
<p:tagLst xmlns:a="http://schemas.openxmlformats.org/drawingml/2006/main" xmlns:r="http://schemas.openxmlformats.org/officeDocument/2006/relationships" xmlns:p="http://schemas.openxmlformats.org/presentationml/2006/main">
  <p:tag name="TIMING" val="|9.9"/>
</p:tagLst>
</file>

<file path=ppt/tags/tag7.xml><?xml version="1.0" encoding="utf-8"?>
<p:tagLst xmlns:a="http://schemas.openxmlformats.org/drawingml/2006/main" xmlns:r="http://schemas.openxmlformats.org/officeDocument/2006/relationships" xmlns:p="http://schemas.openxmlformats.org/presentationml/2006/main">
  <p:tag name="TIMING" val="|3.2"/>
</p:tagLst>
</file>

<file path=ppt/tags/tag8.xml><?xml version="1.0" encoding="utf-8"?>
<p:tagLst xmlns:a="http://schemas.openxmlformats.org/drawingml/2006/main" xmlns:r="http://schemas.openxmlformats.org/officeDocument/2006/relationships" xmlns:p="http://schemas.openxmlformats.org/presentationml/2006/main">
  <p:tag name="TIMING" val="|13.9|5.4|2|2.5|10.4|4.6|4|5.9|2.5"/>
</p:tagLst>
</file>

<file path=ppt/tags/tag9.xml><?xml version="1.0" encoding="utf-8"?>
<p:tagLst xmlns:a="http://schemas.openxmlformats.org/drawingml/2006/main" xmlns:r="http://schemas.openxmlformats.org/officeDocument/2006/relationships" xmlns:p="http://schemas.openxmlformats.org/presentationml/2006/main">
  <p:tag name="TIMING" val="|33.9|7.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Hoekstra catalyst testing 12 - supplier cost structur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F39207310E2484DAECD208C505BC210" ma:contentTypeVersion="11" ma:contentTypeDescription="Create a new document." ma:contentTypeScope="" ma:versionID="6588775df5aed82f466e71a20e482079">
  <xsd:schema xmlns:xsd="http://www.w3.org/2001/XMLSchema" xmlns:xs="http://www.w3.org/2001/XMLSchema" xmlns:p="http://schemas.microsoft.com/office/2006/metadata/properties" xmlns:ns3="d0bb8ad6-9577-479f-8a48-27b130aa2876" xmlns:ns4="5a4d9b49-2565-4910-a763-1dbfb18006a6" targetNamespace="http://schemas.microsoft.com/office/2006/metadata/properties" ma:root="true" ma:fieldsID="be77fbe17cc012d874598b8f3332939d" ns3:_="" ns4:_="">
    <xsd:import namespace="d0bb8ad6-9577-479f-8a48-27b130aa2876"/>
    <xsd:import namespace="5a4d9b49-2565-4910-a763-1dbfb18006a6"/>
    <xsd:element name="properties">
      <xsd:complexType>
        <xsd:sequence>
          <xsd:element name="documentManagement">
            <xsd:complexType>
              <xsd:all>
                <xsd:element ref="ns3:SharedWithUsers"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bb8ad6-9577-479f-8a48-27b130aa287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a4d9b49-2565-4910-a763-1dbfb18006a6" elementFormDefault="qualified">
    <xsd:import namespace="http://schemas.microsoft.com/office/2006/documentManagement/types"/>
    <xsd:import namespace="http://schemas.microsoft.com/office/infopath/2007/PartnerControls"/>
    <xsd:element name="MediaServiceMetadata" ma:index="9" nillable="true" ma:displayName="MediaServiceMetadata" ma:description="" ma:hidden="true" ma:internalName="MediaServiceMetadata" ma:readOnly="true">
      <xsd:simpleType>
        <xsd:restriction base="dms:Note"/>
      </xsd:simpleType>
    </xsd:element>
    <xsd:element name="MediaServiceFastMetadata" ma:index="10" nillable="true" ma:displayName="MediaServiceFastMetadata" ma:description="" ma:hidden="true" ma:internalName="MediaServiceFastMetadata" ma:readOnly="true">
      <xsd:simpleType>
        <xsd:restriction base="dms:Note"/>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D6F6D58-9B6C-4389-802A-071321FC41C7}">
  <ds:schemaRefs>
    <ds:schemaRef ds:uri="http://schemas.microsoft.com/office/2006/documentManagement/types"/>
    <ds:schemaRef ds:uri="d0bb8ad6-9577-479f-8a48-27b130aa2876"/>
    <ds:schemaRef ds:uri="http://purl.org/dc/terms/"/>
    <ds:schemaRef ds:uri="http://purl.org/dc/dcmitype/"/>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5a4d9b49-2565-4910-a763-1dbfb18006a6"/>
    <ds:schemaRef ds:uri="http://www.w3.org/XML/1998/namespace"/>
  </ds:schemaRefs>
</ds:datastoreItem>
</file>

<file path=customXml/itemProps2.xml><?xml version="1.0" encoding="utf-8"?>
<ds:datastoreItem xmlns:ds="http://schemas.openxmlformats.org/officeDocument/2006/customXml" ds:itemID="{4ADEA3AD-53A9-4B87-A762-54EDA5DC4516}">
  <ds:schemaRefs>
    <ds:schemaRef ds:uri="http://schemas.microsoft.com/sharepoint/v3/contenttype/forms"/>
  </ds:schemaRefs>
</ds:datastoreItem>
</file>

<file path=customXml/itemProps3.xml><?xml version="1.0" encoding="utf-8"?>
<ds:datastoreItem xmlns:ds="http://schemas.openxmlformats.org/officeDocument/2006/customXml" ds:itemID="{A0A59B91-5F66-4CD1-84D1-46DC02720A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bb8ad6-9577-479f-8a48-27b130aa2876"/>
    <ds:schemaRef ds:uri="5a4d9b49-2565-4910-a763-1dbfb18006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6238</TotalTime>
  <Words>4215</Words>
  <Application>Microsoft Office PowerPoint</Application>
  <PresentationFormat>On-screen Show (4:3)</PresentationFormat>
  <Paragraphs>338</Paragraphs>
  <Slides>36</Slides>
  <Notes>36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Segoe UI Symbol</vt:lpstr>
      <vt:lpstr>Wingdings</vt:lpstr>
      <vt:lpstr>1_Hoekstra catalyst testing 12 - supplier cost structure</vt:lpstr>
      <vt:lpstr>Tier 3 gasoline – A wolf in sheep’s clothing?</vt:lpstr>
      <vt:lpstr>Tier 3 gasoline</vt:lpstr>
      <vt:lpstr>Sulfur reduction toward 10 ppm has been slow</vt:lpstr>
      <vt:lpstr>Tier 3 gasoline</vt:lpstr>
      <vt:lpstr>Tier 3 gasoline</vt:lpstr>
      <vt:lpstr>PowerPoint Presentation</vt:lpstr>
      <vt:lpstr>PowerPoint Presentation</vt:lpstr>
      <vt:lpstr>PowerPoint Presentation</vt:lpstr>
      <vt:lpstr>PowerPoint Presentation</vt:lpstr>
      <vt:lpstr>What is the mix of green, yellow, and red refineries in the USA?</vt:lpstr>
      <vt:lpstr>Green, yellow, red count</vt:lpstr>
      <vt:lpstr>PowerPoint Presentation</vt:lpstr>
      <vt:lpstr>Tier 3 studies said</vt:lpstr>
      <vt:lpstr>PowerPoint Presentation</vt:lpstr>
      <vt:lpstr>Breaking news -- after six years of capital investment .  .  .</vt:lpstr>
      <vt:lpstr>Tier 3 gasoline</vt:lpstr>
      <vt:lpstr>Octane loss in gasoline desulfurizer</vt:lpstr>
      <vt:lpstr>Octane loss in gasoline desulfurizer</vt:lpstr>
      <vt:lpstr>Hoekstra pilot plant and field tests showed</vt:lpstr>
      <vt:lpstr>Quick review:  1) Way behind schedule</vt:lpstr>
      <vt:lpstr>PowerPoint Presentation</vt:lpstr>
      <vt:lpstr>3) Octane loss five times higher</vt:lpstr>
      <vt:lpstr>Tier 3 gasoline</vt:lpstr>
      <vt:lpstr>Costly adaptations</vt:lpstr>
      <vt:lpstr>PowerPoint Presentation</vt:lpstr>
      <vt:lpstr>Costly adaptations mean: </vt:lpstr>
      <vt:lpstr>Don’t fall off the cliff</vt:lpstr>
      <vt:lpstr>Move that red curve up</vt:lpstr>
      <vt:lpstr>Predictions</vt:lpstr>
      <vt:lpstr>The green, yellow, red analysis </vt:lpstr>
      <vt:lpstr>A good question for debate</vt:lpstr>
      <vt:lpstr>PowerPoint Presentation</vt:lpstr>
      <vt:lpstr>Hoekstra reports cover all the aspects </vt:lpstr>
      <vt:lpstr>I recommend you should buy one of our reports!</vt:lpstr>
      <vt:lpstr>    What have you got to lose? </vt:lpstr>
      <vt:lpstr>Thanks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Tier 3 gasoline – A wolf in sheep’s clothing?</dc:title>
  <dc:creator>George Hoekstra</dc:creator>
  <cp:lastModifiedBy>George Hoekstra</cp:lastModifiedBy>
  <cp:revision>348</cp:revision>
  <cp:lastPrinted>2019-10-21T19:42:48Z</cp:lastPrinted>
  <dcterms:created xsi:type="dcterms:W3CDTF">2019-10-01T20:19:31Z</dcterms:created>
  <dcterms:modified xsi:type="dcterms:W3CDTF">2021-08-04T22:08:23Z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0x0101009F39207310E2484DAECD208C505BC210</vt:lpwstr>
  </property>
</Properties>
</file>